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Masters/slideMaster13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  <p:sldMasterId id="2147483916" r:id="rId2"/>
    <p:sldMasterId id="2147483928" r:id="rId3"/>
    <p:sldMasterId id="2147484015" r:id="rId4"/>
    <p:sldMasterId id="2147484111" r:id="rId5"/>
    <p:sldMasterId id="2147484135" r:id="rId6"/>
    <p:sldMasterId id="2147484171" r:id="rId7"/>
    <p:sldMasterId id="2147484183" r:id="rId8"/>
    <p:sldMasterId id="2147484195" r:id="rId9"/>
    <p:sldMasterId id="2147484207" r:id="rId10"/>
    <p:sldMasterId id="2147484219" r:id="rId11"/>
    <p:sldMasterId id="2147484231" r:id="rId12"/>
    <p:sldMasterId id="2147484243" r:id="rId13"/>
    <p:sldMasterId id="2147484269" r:id="rId14"/>
    <p:sldMasterId id="2147484281" r:id="rId15"/>
    <p:sldMasterId id="2147484293" r:id="rId16"/>
  </p:sldMasterIdLst>
  <p:notesMasterIdLst>
    <p:notesMasterId r:id="rId87"/>
  </p:notesMasterIdLst>
  <p:handoutMasterIdLst>
    <p:handoutMasterId r:id="rId88"/>
  </p:handoutMasterIdLst>
  <p:sldIdLst>
    <p:sldId id="949" r:id="rId17"/>
    <p:sldId id="956" r:id="rId18"/>
    <p:sldId id="950" r:id="rId19"/>
    <p:sldId id="416" r:id="rId20"/>
    <p:sldId id="526" r:id="rId21"/>
    <p:sldId id="485" r:id="rId22"/>
    <p:sldId id="454" r:id="rId23"/>
    <p:sldId id="695" r:id="rId24"/>
    <p:sldId id="764" r:id="rId25"/>
    <p:sldId id="816" r:id="rId26"/>
    <p:sldId id="817" r:id="rId27"/>
    <p:sldId id="820" r:id="rId28"/>
    <p:sldId id="821" r:id="rId29"/>
    <p:sldId id="892" r:id="rId30"/>
    <p:sldId id="822" r:id="rId31"/>
    <p:sldId id="823" r:id="rId32"/>
    <p:sldId id="824" r:id="rId33"/>
    <p:sldId id="826" r:id="rId34"/>
    <p:sldId id="827" r:id="rId35"/>
    <p:sldId id="847" r:id="rId36"/>
    <p:sldId id="828" r:id="rId37"/>
    <p:sldId id="830" r:id="rId38"/>
    <p:sldId id="833" r:id="rId39"/>
    <p:sldId id="834" r:id="rId40"/>
    <p:sldId id="928" r:id="rId41"/>
    <p:sldId id="929" r:id="rId42"/>
    <p:sldId id="930" r:id="rId43"/>
    <p:sldId id="931" r:id="rId44"/>
    <p:sldId id="932" r:id="rId45"/>
    <p:sldId id="933" r:id="rId46"/>
    <p:sldId id="772" r:id="rId47"/>
    <p:sldId id="773" r:id="rId48"/>
    <p:sldId id="898" r:id="rId49"/>
    <p:sldId id="895" r:id="rId50"/>
    <p:sldId id="941" r:id="rId51"/>
    <p:sldId id="897" r:id="rId52"/>
    <p:sldId id="955" r:id="rId53"/>
    <p:sldId id="943" r:id="rId54"/>
    <p:sldId id="944" r:id="rId55"/>
    <p:sldId id="901" r:id="rId56"/>
    <p:sldId id="899" r:id="rId57"/>
    <p:sldId id="904" r:id="rId58"/>
    <p:sldId id="946" r:id="rId59"/>
    <p:sldId id="945" r:id="rId60"/>
    <p:sldId id="953" r:id="rId61"/>
    <p:sldId id="947" r:id="rId62"/>
    <p:sldId id="938" r:id="rId63"/>
    <p:sldId id="916" r:id="rId64"/>
    <p:sldId id="917" r:id="rId65"/>
    <p:sldId id="918" r:id="rId66"/>
    <p:sldId id="919" r:id="rId67"/>
    <p:sldId id="920" r:id="rId68"/>
    <p:sldId id="921" r:id="rId69"/>
    <p:sldId id="939" r:id="rId70"/>
    <p:sldId id="923" r:id="rId71"/>
    <p:sldId id="951" r:id="rId72"/>
    <p:sldId id="924" r:id="rId73"/>
    <p:sldId id="908" r:id="rId74"/>
    <p:sldId id="909" r:id="rId75"/>
    <p:sldId id="910" r:id="rId76"/>
    <p:sldId id="911" r:id="rId77"/>
    <p:sldId id="936" r:id="rId78"/>
    <p:sldId id="913" r:id="rId79"/>
    <p:sldId id="914" r:id="rId80"/>
    <p:sldId id="915" r:id="rId81"/>
    <p:sldId id="940" r:id="rId82"/>
    <p:sldId id="954" r:id="rId83"/>
    <p:sldId id="942" r:id="rId84"/>
    <p:sldId id="894" r:id="rId85"/>
    <p:sldId id="948" r:id="rId86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7B7CF"/>
    <a:srgbClr val="07BED7"/>
    <a:srgbClr val="00B4DE"/>
    <a:srgbClr val="3399FF"/>
    <a:srgbClr val="00A1DA"/>
    <a:srgbClr val="53C6FF"/>
    <a:srgbClr val="CC0000"/>
    <a:srgbClr val="39AB22"/>
    <a:srgbClr val="58B05F"/>
    <a:srgbClr val="99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45" autoAdjust="0"/>
    <p:restoredTop sz="98750" autoAdjust="0"/>
  </p:normalViewPr>
  <p:slideViewPr>
    <p:cSldViewPr>
      <p:cViewPr>
        <p:scale>
          <a:sx n="70" d="100"/>
          <a:sy n="70" d="100"/>
        </p:scale>
        <p:origin x="-7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51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76" Type="http://schemas.openxmlformats.org/officeDocument/2006/relationships/slide" Target="slides/slide60.xml"/><Relationship Id="rId84" Type="http://schemas.openxmlformats.org/officeDocument/2006/relationships/slide" Target="slides/slide68.xml"/><Relationship Id="rId89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90" Type="http://schemas.openxmlformats.org/officeDocument/2006/relationships/viewProps" Target="viewProps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18168-4C51-48B4-B93B-A7826354ABB0}" type="datetimeFigureOut">
              <a:rPr lang="en-US" smtClean="0"/>
              <a:pPr/>
              <a:t>10/25/2013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C7D6A-20BE-410B-BB18-112D4A068EA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FEFB8-E990-4F60-9F08-534A3AF22651}" type="datetimeFigureOut">
              <a:rPr lang="en-US" smtClean="0"/>
              <a:pPr/>
              <a:t>10/25/2013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F56B1-46E6-4AA9-BFD2-B6F97D42AA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27950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 txBox="1">
            <a:spLocks noGrp="1" noChangeArrowheads="1"/>
          </p:cNvSpPr>
          <p:nvPr/>
        </p:nvSpPr>
        <p:spPr bwMode="auto">
          <a:xfrm>
            <a:off x="3857413" y="9442371"/>
            <a:ext cx="2949787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8CDF57CE-E4B0-9247-A405-4130F52A2A50}" type="slidenum">
              <a:rPr lang="en-US" sz="1200" smtClean="0">
                <a:solidFill>
                  <a:srgbClr val="000000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228587" indent="-228587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  <a:latin typeface="Calibri"/>
              </a:rPr>
              <a:pPr/>
              <a:t>12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  <a:latin typeface="Calibri"/>
              </a:rPr>
              <a:pPr/>
              <a:t>13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  <a:latin typeface="Calibri"/>
              </a:rPr>
              <a:pPr/>
              <a:t>14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A1404-6768-444F-9CC6-18410BB5BA7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13016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  <a:latin typeface="Calibri"/>
              </a:rPr>
              <a:pPr/>
              <a:t>29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  <a:latin typeface="Calibri"/>
              </a:rPr>
              <a:pPr/>
              <a:t>31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  <a:latin typeface="Calibri"/>
              </a:rPr>
              <a:pPr/>
              <a:t>32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  <a:latin typeface="Calibri"/>
              </a:rPr>
              <a:pPr/>
              <a:t>33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  <a:latin typeface="Calibri"/>
              </a:rPr>
              <a:pPr/>
              <a:t>34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7"/>
          <p:cNvSpPr txBox="1">
            <a:spLocks noGrp="1" noChangeArrowheads="1"/>
          </p:cNvSpPr>
          <p:nvPr/>
        </p:nvSpPr>
        <p:spPr bwMode="auto">
          <a:xfrm>
            <a:off x="3857413" y="9442371"/>
            <a:ext cx="2949787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/>
            <a:fld id="{0E34526D-1B01-D945-8263-6B25E8C8D17C}" type="slidenum">
              <a:rPr lang="en-US" sz="1200">
                <a:solidFill>
                  <a:srgbClr val="000000"/>
                </a:solidFill>
              </a:rPr>
              <a:pPr algn="r" defTabSz="457200"/>
              <a:t>38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228600" indent="-228600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  <a:latin typeface="Calibri"/>
              </a:rPr>
              <a:pPr/>
              <a:t>4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  <a:latin typeface="Calibri"/>
              </a:rPr>
              <a:pPr/>
              <a:t>48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E50857-45A6-4E40-87BA-69CF71028205}" type="slidenum">
              <a:rPr lang="en-US">
                <a:solidFill>
                  <a:prstClr val="black"/>
                </a:solidFill>
                <a:latin typeface="Calibri"/>
              </a:rPr>
              <a:pPr/>
              <a:t>49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892907"/>
            <a:ext cx="7034107" cy="5634018"/>
          </a:xfrm>
          <a:noFill/>
          <a:ln/>
        </p:spPr>
        <p:txBody>
          <a:bodyPr lIns="91699" tIns="45044" rIns="91699" bIns="45044"/>
          <a:lstStyle/>
          <a:p>
            <a:pPr defTabSz="1187385">
              <a:buFontTx/>
              <a:buChar char="•"/>
            </a:pPr>
            <a:r>
              <a:rPr lang="en-US" sz="1400" dirty="0"/>
              <a:t>YOU GET PEOPLE TO LEAD YOU TO THE RIGHT PEOPLE THROUGH TRIAL RUNS&gt;&gt;&gt;&gt;TEST MARKETING</a:t>
            </a:r>
          </a:p>
          <a:p>
            <a:pPr defTabSz="1187385">
              <a:buFontTx/>
              <a:buChar char="•"/>
            </a:pPr>
            <a:r>
              <a:rPr lang="en-US" sz="1400" dirty="0"/>
              <a:t>USING EVALUATION APPROACH</a:t>
            </a:r>
          </a:p>
          <a:p>
            <a:pPr defTabSz="1187385">
              <a:buFontTx/>
              <a:buChar char="•"/>
            </a:pPr>
            <a:r>
              <a:rPr lang="en-US" sz="1400" dirty="0"/>
              <a:t>SHOW THE PROGRAM</a:t>
            </a:r>
          </a:p>
          <a:p>
            <a:pPr defTabSz="1187385">
              <a:buFontTx/>
              <a:buChar char="•"/>
            </a:pPr>
            <a:r>
              <a:rPr lang="en-US" sz="1400" dirty="0"/>
              <a:t>DETERMINE IF THEIR CONTACTS KNOW THE RIGHT PEOPLE</a:t>
            </a:r>
          </a:p>
          <a:p>
            <a:pPr defTabSz="1187385">
              <a:buFontTx/>
              <a:buChar char="•"/>
            </a:pPr>
            <a:r>
              <a:rPr lang="en-US" sz="1400" dirty="0"/>
              <a:t>TEST MARKET THE PRODUCT</a:t>
            </a:r>
          </a:p>
          <a:p>
            <a:pPr defTabSz="1187385">
              <a:buFontTx/>
              <a:buChar char="•"/>
            </a:pPr>
            <a:endParaRPr lang="en-US" sz="1400" dirty="0"/>
          </a:p>
        </p:txBody>
      </p:sp>
      <p:sp>
        <p:nvSpPr>
          <p:cNvPr id="20787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0"/>
            <a:ext cx="4930775" cy="3698875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E50857-45A6-4E40-87BA-69CF71028205}" type="slidenum">
              <a:rPr lang="en-US">
                <a:solidFill>
                  <a:prstClr val="black"/>
                </a:solidFill>
                <a:latin typeface="Calibri"/>
              </a:rPr>
              <a:pPr/>
              <a:t>50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892907"/>
            <a:ext cx="7034107" cy="5634018"/>
          </a:xfrm>
          <a:noFill/>
          <a:ln/>
        </p:spPr>
        <p:txBody>
          <a:bodyPr lIns="91699" tIns="45044" rIns="91699" bIns="45044"/>
          <a:lstStyle/>
          <a:p>
            <a:pPr defTabSz="1187385">
              <a:buFontTx/>
              <a:buChar char="•"/>
            </a:pPr>
            <a:r>
              <a:rPr lang="en-US" sz="1400" dirty="0"/>
              <a:t>YOU GET PEOPLE TO LEAD YOU TO THE RIGHT PEOPLE THROUGH TRIAL RUNS&gt;&gt;&gt;&gt;TEST MARKETING</a:t>
            </a:r>
          </a:p>
          <a:p>
            <a:pPr defTabSz="1187385">
              <a:buFontTx/>
              <a:buChar char="•"/>
            </a:pPr>
            <a:r>
              <a:rPr lang="en-US" sz="1400" dirty="0"/>
              <a:t>USING EVALUATION APPROACH</a:t>
            </a:r>
          </a:p>
          <a:p>
            <a:pPr defTabSz="1187385">
              <a:buFontTx/>
              <a:buChar char="•"/>
            </a:pPr>
            <a:r>
              <a:rPr lang="en-US" sz="1400" dirty="0"/>
              <a:t>SHOW THE PROGRAM</a:t>
            </a:r>
          </a:p>
          <a:p>
            <a:pPr defTabSz="1187385">
              <a:buFontTx/>
              <a:buChar char="•"/>
            </a:pPr>
            <a:r>
              <a:rPr lang="en-US" sz="1400" dirty="0"/>
              <a:t>DETERMINE IF THEIR CONTACTS KNOW THE RIGHT PEOPLE</a:t>
            </a:r>
          </a:p>
          <a:p>
            <a:pPr defTabSz="1187385">
              <a:buFontTx/>
              <a:buChar char="•"/>
            </a:pPr>
            <a:r>
              <a:rPr lang="en-US" sz="1400" dirty="0"/>
              <a:t>TEST MARKET THE PRODUCT</a:t>
            </a:r>
          </a:p>
          <a:p>
            <a:pPr defTabSz="1187385">
              <a:buFontTx/>
              <a:buChar char="•"/>
            </a:pPr>
            <a:endParaRPr lang="en-US" sz="1400" dirty="0"/>
          </a:p>
        </p:txBody>
      </p:sp>
      <p:sp>
        <p:nvSpPr>
          <p:cNvPr id="20787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0"/>
            <a:ext cx="4930775" cy="3698875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E50857-45A6-4E40-87BA-69CF71028205}" type="slidenum">
              <a:rPr lang="en-US">
                <a:solidFill>
                  <a:prstClr val="black"/>
                </a:solidFill>
                <a:latin typeface="Calibri"/>
              </a:rPr>
              <a:pPr/>
              <a:t>51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892907"/>
            <a:ext cx="7034107" cy="5634018"/>
          </a:xfrm>
          <a:noFill/>
          <a:ln/>
        </p:spPr>
        <p:txBody>
          <a:bodyPr lIns="91699" tIns="45044" rIns="91699" bIns="45044"/>
          <a:lstStyle/>
          <a:p>
            <a:pPr defTabSz="1187385">
              <a:buFontTx/>
              <a:buChar char="•"/>
            </a:pPr>
            <a:r>
              <a:rPr lang="en-US" sz="1400" dirty="0"/>
              <a:t>YOU GET PEOPLE TO LEAD YOU TO THE RIGHT PEOPLE THROUGH TRIAL RUNS&gt;&gt;&gt;&gt;TEST MARKETING</a:t>
            </a:r>
          </a:p>
          <a:p>
            <a:pPr defTabSz="1187385">
              <a:buFontTx/>
              <a:buChar char="•"/>
            </a:pPr>
            <a:r>
              <a:rPr lang="en-US" sz="1400" dirty="0"/>
              <a:t>USING EVALUATION APPROACH</a:t>
            </a:r>
          </a:p>
          <a:p>
            <a:pPr defTabSz="1187385">
              <a:buFontTx/>
              <a:buChar char="•"/>
            </a:pPr>
            <a:r>
              <a:rPr lang="en-US" sz="1400" dirty="0"/>
              <a:t>SHOW THE PROGRAM</a:t>
            </a:r>
          </a:p>
          <a:p>
            <a:pPr defTabSz="1187385">
              <a:buFontTx/>
              <a:buChar char="•"/>
            </a:pPr>
            <a:r>
              <a:rPr lang="en-US" sz="1400" dirty="0"/>
              <a:t>DETERMINE IF THEIR CONTACTS KNOW THE RIGHT PEOPLE</a:t>
            </a:r>
          </a:p>
          <a:p>
            <a:pPr defTabSz="1187385">
              <a:buFontTx/>
              <a:buChar char="•"/>
            </a:pPr>
            <a:r>
              <a:rPr lang="en-US" sz="1400" dirty="0"/>
              <a:t>TEST MARKET THE PRODUCT</a:t>
            </a:r>
          </a:p>
          <a:p>
            <a:pPr defTabSz="1187385">
              <a:buFontTx/>
              <a:buChar char="•"/>
            </a:pPr>
            <a:endParaRPr lang="en-US" sz="1400" dirty="0"/>
          </a:p>
        </p:txBody>
      </p:sp>
      <p:sp>
        <p:nvSpPr>
          <p:cNvPr id="20787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0"/>
            <a:ext cx="4930775" cy="3698875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E50857-45A6-4E40-87BA-69CF71028205}" type="slidenum">
              <a:rPr lang="en-US">
                <a:solidFill>
                  <a:prstClr val="black"/>
                </a:solidFill>
                <a:latin typeface="Calibri"/>
              </a:rPr>
              <a:pPr/>
              <a:t>52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892907"/>
            <a:ext cx="7034107" cy="5634018"/>
          </a:xfrm>
          <a:noFill/>
          <a:ln/>
        </p:spPr>
        <p:txBody>
          <a:bodyPr lIns="91699" tIns="45044" rIns="91699" bIns="45044"/>
          <a:lstStyle/>
          <a:p>
            <a:pPr defTabSz="1187385">
              <a:buFontTx/>
              <a:buChar char="•"/>
            </a:pPr>
            <a:r>
              <a:rPr lang="en-US" sz="1400" dirty="0"/>
              <a:t>YOU GET PEOPLE TO LEAD YOU TO THE RIGHT PEOPLE THROUGH TRIAL RUNS&gt;&gt;&gt;&gt;TEST MARKETING</a:t>
            </a:r>
          </a:p>
          <a:p>
            <a:pPr defTabSz="1187385">
              <a:buFontTx/>
              <a:buChar char="•"/>
            </a:pPr>
            <a:r>
              <a:rPr lang="en-US" sz="1400" dirty="0"/>
              <a:t>USING EVALUATION APPROACH</a:t>
            </a:r>
          </a:p>
          <a:p>
            <a:pPr defTabSz="1187385">
              <a:buFontTx/>
              <a:buChar char="•"/>
            </a:pPr>
            <a:r>
              <a:rPr lang="en-US" sz="1400" dirty="0"/>
              <a:t>SHOW THE PROGRAM</a:t>
            </a:r>
          </a:p>
          <a:p>
            <a:pPr defTabSz="1187385">
              <a:buFontTx/>
              <a:buChar char="•"/>
            </a:pPr>
            <a:r>
              <a:rPr lang="en-US" sz="1400" dirty="0"/>
              <a:t>DETERMINE IF THEIR CONTACTS KNOW THE RIGHT PEOPLE</a:t>
            </a:r>
          </a:p>
          <a:p>
            <a:pPr defTabSz="1187385">
              <a:buFontTx/>
              <a:buChar char="•"/>
            </a:pPr>
            <a:r>
              <a:rPr lang="en-US" sz="1400" dirty="0"/>
              <a:t>TEST MARKET THE PRODUCT</a:t>
            </a:r>
          </a:p>
          <a:p>
            <a:pPr defTabSz="1187385">
              <a:buFontTx/>
              <a:buChar char="•"/>
            </a:pPr>
            <a:endParaRPr lang="en-US" sz="1400" dirty="0"/>
          </a:p>
        </p:txBody>
      </p:sp>
      <p:sp>
        <p:nvSpPr>
          <p:cNvPr id="20787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0"/>
            <a:ext cx="4930775" cy="3698875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  <a:latin typeface="Calibri"/>
              </a:rPr>
              <a:pPr/>
              <a:t>53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</a:rPr>
              <a:pPr/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  <a:latin typeface="Calibri"/>
              </a:rPr>
              <a:pPr/>
              <a:t>55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  <a:latin typeface="Calibri"/>
              </a:rPr>
              <a:pPr/>
              <a:t>58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  <a:latin typeface="Calibri"/>
              </a:rPr>
              <a:pPr/>
              <a:t>5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  <a:latin typeface="Calibri"/>
              </a:rPr>
              <a:pPr/>
              <a:t>65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</a:rPr>
              <a:pPr/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</a:rPr>
              <a:pPr/>
              <a:t>67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 txBox="1">
            <a:spLocks noGrp="1" noChangeArrowheads="1"/>
          </p:cNvSpPr>
          <p:nvPr/>
        </p:nvSpPr>
        <p:spPr bwMode="auto">
          <a:xfrm>
            <a:off x="3857413" y="9442371"/>
            <a:ext cx="2949787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8CDF57CE-E4B0-9247-A405-4130F52A2A50}" type="slidenum">
              <a:rPr lang="en-US" sz="1200" smtClean="0">
                <a:solidFill>
                  <a:srgbClr val="000000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228587" indent="-228587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  <a:latin typeface="Calibri"/>
              </a:rPr>
              <a:pPr/>
              <a:t>6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  <a:latin typeface="Calibri"/>
              </a:rPr>
              <a:pPr/>
              <a:t>7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  <a:latin typeface="Calibri"/>
              </a:rPr>
              <a:pPr/>
              <a:t>8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  <a:latin typeface="Calibri"/>
              </a:rPr>
              <a:pPr/>
              <a:t>9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  <a:latin typeface="Calibri"/>
              </a:rPr>
              <a:pPr/>
              <a:t>10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  <a:latin typeface="Calibri"/>
              </a:rPr>
              <a:pPr/>
              <a:t>11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D74C3FD2-F9DB-4B21-9EAE-AE5C1CE20A51}" type="datetime1">
              <a:rPr lang="en-US"/>
              <a:pPr>
                <a:defRPr/>
              </a:pPr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699653C4-9CC8-4DAF-ACD2-722AEFA44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2646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6A2757CA-2C7D-43B8-8A80-7E174EE824B9}" type="datetime1">
              <a:rPr lang="en-US"/>
              <a:pPr>
                <a:defRPr/>
              </a:pPr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959173FD-5E4C-428A-8D79-89E25F856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93665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030AE-AAD8-4CCF-97C4-4728AA347ECB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10/25/2013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5B57E-2813-438E-97F1-7B124C6D03E2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83A5F-7D67-432F-A1D3-F807A625827C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10/25/2013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979CA-D0E4-49EB-BC5D-47E1446654A1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52F57-74AE-4313-AB3E-012153678487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10/25/2013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DE07E-F489-4C1A-AA2B-AA486E74FEAE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E60A6-7E87-472B-9704-DABE5704463A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10/25/2013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3D924-A4C4-4BAA-A2B6-DBE2896C8121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B0B72-9A29-4449-B69B-D5753BBBB59F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10/25/2013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6A073-19EB-4FD5-8479-F4A087AE4BFC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09F4E-23F2-4638-9745-9393D5DC9618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10/25/2013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6C60D-D45F-4FB2-B373-095E05EA15EC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3D004-0FA3-450E-82A5-79EA53C67780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10/25/2013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A7FFC-717D-4B10-A4D3-8C728D937BD3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8E757-09AD-4C9F-A13F-2561738E07DF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10/25/2013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7C3D8-09E8-48B6-AB65-1EAA25D7DEA7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E0B9C-2328-45D8-B18A-A7D7CC36B670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10/25/2013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1F287-5817-445D-8C45-8607809EDF01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4AD10-87EC-464A-B653-E9D7CA0B1472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10/25/2013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DD07B-9F93-4B40-9221-C43B0002F430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7D0C3E13-7C93-40DC-B77E-4D8487F81CAF}" type="datetime1">
              <a:rPr lang="en-US"/>
              <a:pPr>
                <a:defRPr/>
              </a:pPr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C4543004-1089-4CD5-9800-55282490A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05065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99BD8-1C15-4AF5-8555-DE07F6CAE1D8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10/25/2013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A2017-5EA2-4FBB-A2EC-EBC3D98DAE25}" type="slidenum">
              <a:rPr lang="en-US">
                <a:solidFill>
                  <a:srgbClr val="DDDED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3912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889895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46607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40326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82499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8561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22324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76133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6858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593E-6282-D14F-AA5C-6852C33909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A3EA5-B01F-4A4E-88F6-C2AF01BFEB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3042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3833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02355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593E-6282-D14F-AA5C-6852C33909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A3EA5-B01F-4A4E-88F6-C2AF01BFEB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9076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A23CB6-94A5-3B4C-9E11-06F7A9F38CA8}" type="datetime1">
              <a:rPr lang="nb-NO"/>
              <a:pPr/>
              <a:t>25.10.2013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0A0D7-C5F7-D640-971B-02521250D651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444419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77ACD7-779F-C14A-AD7B-74D8BD8F7A16}" type="datetime1">
              <a:rPr lang="nb-NO"/>
              <a:pPr/>
              <a:t>25.10.2013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8784B-3CC7-274F-BBAC-C0FAD913C8CD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4623006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CC5B04-90DD-424A-B3E6-F73CFDAB67D9}" type="datetime1">
              <a:rPr lang="nb-NO"/>
              <a:pPr/>
              <a:t>25.10.2013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793D63-D201-C348-AC4F-4F72D2C474B2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13946776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22AACA-77EA-D249-B401-23DB8C018D98}" type="datetime1">
              <a:rPr lang="nb-NO"/>
              <a:pPr/>
              <a:t>25.10.2013</a:t>
            </a:fld>
            <a:endParaRPr lang="nb-N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15E25C-20BC-914C-B1F2-3600A1C9CC3B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11181428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0345CF-27D3-264D-B43A-FF670977B8C1}" type="datetime1">
              <a:rPr lang="nb-NO"/>
              <a:pPr/>
              <a:t>25.10.2013</a:t>
            </a:fld>
            <a:endParaRPr lang="nb-NO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E75F6-94CA-9245-BA7E-12C09402A9A0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67965509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452C93-01FC-234B-8E89-47B190317596}" type="datetime1">
              <a:rPr lang="nb-NO"/>
              <a:pPr/>
              <a:t>25.10.2013</a:t>
            </a:fld>
            <a:endParaRPr lang="nb-NO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A38D4-21AF-884A-B229-A7B26B9B4AD5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10504194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88CACC-F572-1845-963B-7E1D78626EFF}" type="datetime1">
              <a:rPr lang="nb-NO"/>
              <a:pPr/>
              <a:t>25.10.2013</a:t>
            </a:fld>
            <a:endParaRPr lang="nb-NO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2E109-B521-2D41-AD6A-12B1C2E35783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195876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593E-6282-D14F-AA5C-6852C33909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A3EA5-B01F-4A4E-88F6-C2AF01BFEB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083228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113A2-EEEC-9D43-9584-C95A4182758F}" type="datetime1">
              <a:rPr lang="nb-NO"/>
              <a:pPr/>
              <a:t>25.10.2013</a:t>
            </a:fld>
            <a:endParaRPr lang="nb-N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4C0A6-5EB7-F944-B7F3-FC70B1131CF4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5480939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4B3EC3-165B-4A46-8238-2D6C1000641D}" type="datetime1">
              <a:rPr lang="nb-NO"/>
              <a:pPr/>
              <a:t>25.10.2013</a:t>
            </a:fld>
            <a:endParaRPr lang="nb-N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2A6AE4-4512-BC4A-9921-E7FB3ECE392D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5493755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08768A-B77B-EB4B-9E2D-AC4009D5F14D}" type="datetime1">
              <a:rPr lang="nb-NO"/>
              <a:pPr/>
              <a:t>25.10.2013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57D17-72B0-6F4F-9656-13474921C0AF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23834129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6F1E79-378A-0A4F-8A2F-B5D06A1731D1}" type="datetime1">
              <a:rPr lang="nb-NO"/>
              <a:pPr/>
              <a:t>25.10.2013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FB9E85-6DAB-6841-8ED2-7DA69362A0F8}" type="slidenum">
              <a:rPr lang="nb-NO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11692511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E2DB-5FEC-4F87-9628-0D78D925E9FB}" type="datetime1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25.10.2013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Fußzeile - Key Account Management Plan</a:t>
            </a:r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9161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38539"/>
            <a:ext cx="8497092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25.10.2013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854994"/>
            <a:ext cx="8496300" cy="336244"/>
          </a:xfrm>
        </p:spPr>
        <p:txBody>
          <a:bodyPr lIns="0" tIns="0" rIns="0" bIns="0" anchor="t" anchorCtr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3658480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D74C3FD2-F9DB-4B21-9EAE-AE5C1CE20A51}" type="datetime1">
              <a:rPr lang="en-US"/>
              <a:pPr>
                <a:defRPr/>
              </a:pPr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699653C4-9CC8-4DAF-ACD2-722AEFA44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264642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EE66F511-FAFE-4E44-9895-7E0E73AC7507}" type="datetime1">
              <a:rPr lang="en-US"/>
              <a:pPr>
                <a:defRPr/>
              </a:pPr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A214E280-4218-4CE0-99C0-7F364BA03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762858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E6DFB6FA-30DC-4194-8A3A-DFCC1288230B}" type="datetime1">
              <a:rPr lang="en-US"/>
              <a:pPr>
                <a:defRPr/>
              </a:pPr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B146DCA5-4563-4F82-98D7-F261F5868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2526581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508592AA-AC3B-4C1E-9A82-431AC535FAE1}" type="datetime1">
              <a:rPr lang="en-US"/>
              <a:pPr>
                <a:defRPr/>
              </a:pPr>
              <a:t>10/25/2013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20B53522-8025-4280-8519-1C6FB1A40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79778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593E-6282-D14F-AA5C-6852C33909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A3EA5-B01F-4A4E-88F6-C2AF01BFEB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149157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CAC045B4-4566-47F7-B1E0-50AC942C99BA}" type="datetime1">
              <a:rPr lang="en-US"/>
              <a:pPr>
                <a:defRPr/>
              </a:pPr>
              <a:t>10/25/2013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AFF0FED4-3AE9-47B5-B1C3-AB8F0448F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148712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93A3EDFB-2560-4E42-8CBE-26EDF489A862}" type="datetime1">
              <a:rPr lang="en-US"/>
              <a:pPr>
                <a:defRPr/>
              </a:pPr>
              <a:t>10/25/2013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53E4CFE0-E88F-4E83-85AE-4E5B4FE30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620656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7F7812D6-56BD-4E66-B87B-1872ADFEB821}" type="datetime1">
              <a:rPr lang="en-US"/>
              <a:pPr>
                <a:defRPr/>
              </a:pPr>
              <a:t>10/25/2013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6DD8FB8F-CA9C-4263-9546-6D188E1E4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176196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BA44A99D-C622-48DE-8655-702FD9A21829}" type="datetime1">
              <a:rPr lang="en-US"/>
              <a:pPr>
                <a:defRPr/>
              </a:pPr>
              <a:t>10/25/2013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0270C132-8964-4D60-A11F-D5345D4CB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8753418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80DDFB49-CA2C-4653-ABA8-B5717BE4041D}" type="datetime1">
              <a:rPr lang="en-US"/>
              <a:pPr>
                <a:defRPr/>
              </a:pPr>
              <a:t>10/25/2013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E9CC5B85-CDE0-4F08-AFD1-FA153F495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1641011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6A2757CA-2C7D-43B8-8A80-7E174EE824B9}" type="datetime1">
              <a:rPr lang="en-US"/>
              <a:pPr>
                <a:defRPr/>
              </a:pPr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959173FD-5E4C-428A-8D79-89E25F856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936657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7D0C3E13-7C93-40DC-B77E-4D8487F81CAF}" type="datetime1">
              <a:rPr lang="en-US"/>
              <a:pPr>
                <a:defRPr/>
              </a:pPr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C4543004-1089-4CD5-9800-55282490A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050651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590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26660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193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593E-6282-D14F-AA5C-6852C33909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A3EA5-B01F-4A4E-88F6-C2AF01BFEB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172271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108499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750530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709513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34061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031646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745571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629131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538554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80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65D1843B-341B-4A53-B7FA-858EFE187C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EAA30E47-A42A-479C-B6CB-F4E0BBB75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593E-6282-D14F-AA5C-6852C33909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A3EA5-B01F-4A4E-88F6-C2AF01BFEB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950718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4FCC2630-E998-408D-A758-D6D7EF4EC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8C580C01-4D9C-43E1-A7D1-B04AD92C4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2FDF59FC-8F15-4855-B146-C0B42DCD9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2915892A-D180-41D9-A66D-17D9D6B2C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82900DAD-25E0-4722-B3DA-B9D8E5FCF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3715D165-075F-4F98-9F88-351F898F2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5FAF2F72-3FEA-44B9-B0DA-D5374743E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8985F949-A729-473D-A024-AE90A40EA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1694F5B7-5916-4C81-AD1D-3D085F50C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D874E270-09C6-444A-83E2-CCDD4819E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593E-6282-D14F-AA5C-6852C33909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A3EA5-B01F-4A4E-88F6-C2AF01BFEB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9462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593E-6282-D14F-AA5C-6852C33909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A3EA5-B01F-4A4E-88F6-C2AF01BFEB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283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EE66F511-FAFE-4E44-9895-7E0E73AC7507}" type="datetime1">
              <a:rPr lang="en-US"/>
              <a:pPr>
                <a:defRPr/>
              </a:pPr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A214E280-4218-4CE0-99C0-7F364BA03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7628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593E-6282-D14F-AA5C-6852C33909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A3EA5-B01F-4A4E-88F6-C2AF01BFEB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25915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593E-6282-D14F-AA5C-6852C33909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A3EA5-B01F-4A4E-88F6-C2AF01BFEB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2909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593E-6282-D14F-AA5C-6852C33909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A3EA5-B01F-4A4E-88F6-C2AF01BFEB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7911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360D-7A69-D14D-A4C8-3BF76DD4E2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4C27-D387-9348-80AE-EF9B21187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6738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360D-7A69-D14D-A4C8-3BF76DD4E2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4C27-D387-9348-80AE-EF9B21187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1568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360D-7A69-D14D-A4C8-3BF76DD4E2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4C27-D387-9348-80AE-EF9B21187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8179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360D-7A69-D14D-A4C8-3BF76DD4E2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4C27-D387-9348-80AE-EF9B21187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5076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360D-7A69-D14D-A4C8-3BF76DD4E2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4C27-D387-9348-80AE-EF9B21187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6716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360D-7A69-D14D-A4C8-3BF76DD4E2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4C27-D387-9348-80AE-EF9B21187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9340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360D-7A69-D14D-A4C8-3BF76DD4E2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4C27-D387-9348-80AE-EF9B21187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5426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E6DFB6FA-30DC-4194-8A3A-DFCC1288230B}" type="datetime1">
              <a:rPr lang="en-US"/>
              <a:pPr>
                <a:defRPr/>
              </a:pPr>
              <a:t>10/25/2013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B146DCA5-4563-4F82-98D7-F261F5868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25265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360D-7A69-D14D-A4C8-3BF76DD4E2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4C27-D387-9348-80AE-EF9B21187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0253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360D-7A69-D14D-A4C8-3BF76DD4E2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4C27-D387-9348-80AE-EF9B21187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6616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360D-7A69-D14D-A4C8-3BF76DD4E2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4C27-D387-9348-80AE-EF9B21187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4958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360D-7A69-D14D-A4C8-3BF76DD4E2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A4C27-D387-9348-80AE-EF9B21187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17930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4555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4520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00249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89929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48926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6700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508592AA-AC3B-4C1E-9A82-431AC535FAE1}" type="datetime1">
              <a:rPr lang="en-US"/>
              <a:pPr>
                <a:defRPr/>
              </a:pPr>
              <a:t>10/25/2013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20B53522-8025-4280-8519-1C6FB1A40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79778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1244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83911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5998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0632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10/25/2013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9371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10/25/2013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3842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10/25/2013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0385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10/25/2013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7738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10/25/2013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51961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10/25/2013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505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CAC045B4-4566-47F7-B1E0-50AC942C99BA}" type="datetime1">
              <a:rPr lang="en-US"/>
              <a:pPr>
                <a:defRPr/>
              </a:pPr>
              <a:t>10/25/2013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AFF0FED4-3AE9-47B5-B1C3-AB8F0448F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14871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10/25/2013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11314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10/25/2013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2181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10/25/2013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71018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10/25/2013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00000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10/25/2013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86597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10/25/2013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282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B8D7-15BE-D24F-B1AD-F22BB00A03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490F-6D64-0140-AB92-A2A2BD31DA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9145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B8D7-15BE-D24F-B1AD-F22BB00A03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490F-6D64-0140-AB92-A2A2BD31DA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82293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B8D7-15BE-D24F-B1AD-F22BB00A03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490F-6D64-0140-AB92-A2A2BD31DA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77882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B8D7-15BE-D24F-B1AD-F22BB00A03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490F-6D64-0140-AB92-A2A2BD31DA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190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93A3EDFB-2560-4E42-8CBE-26EDF489A862}" type="datetime1">
              <a:rPr lang="en-US"/>
              <a:pPr>
                <a:defRPr/>
              </a:pPr>
              <a:t>10/25/2013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53E4CFE0-E88F-4E83-85AE-4E5B4FE30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62065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B8D7-15BE-D24F-B1AD-F22BB00A03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490F-6D64-0140-AB92-A2A2BD31DA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62332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B8D7-15BE-D24F-B1AD-F22BB00A03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490F-6D64-0140-AB92-A2A2BD31DA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18291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B8D7-15BE-D24F-B1AD-F22BB00A03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490F-6D64-0140-AB92-A2A2BD31DA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72970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B8D7-15BE-D24F-B1AD-F22BB00A03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490F-6D64-0140-AB92-A2A2BD31DA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51392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B8D7-15BE-D24F-B1AD-F22BB00A03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490F-6D64-0140-AB92-A2A2BD31DA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75912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B8D7-15BE-D24F-B1AD-F22BB00A03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490F-6D64-0140-AB92-A2A2BD31DA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33136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B8D7-15BE-D24F-B1AD-F22BB00A03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7490F-6D64-0140-AB92-A2A2BD31DA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16487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10/25/2013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3842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10/25/2013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0385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10/25/2013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7738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7F7812D6-56BD-4E66-B87B-1872ADFEB821}" type="datetime1">
              <a:rPr lang="en-US"/>
              <a:pPr>
                <a:defRPr/>
              </a:pPr>
              <a:t>10/25/2013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6DD8FB8F-CA9C-4263-9546-6D188E1E4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17619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10/25/2013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51961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10/25/2013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50545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10/25/2013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11314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10/25/2013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2181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10/25/2013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71018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10/25/2013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00000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10/25/2013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86597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10/25/2013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2829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10/25/2013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3842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10/25/2013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0385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BA44A99D-C622-48DE-8655-702FD9A21829}" type="datetime1">
              <a:rPr lang="en-US"/>
              <a:pPr>
                <a:defRPr/>
              </a:pPr>
              <a:t>10/25/2013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0270C132-8964-4D60-A11F-D5345D4CB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875341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10/25/2013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77387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10/25/2013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51961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10/25/2013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50545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10/25/2013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11314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10/25/2013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2181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10/25/2013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71018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10/25/2013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00000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10/25/2013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86597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3F457C3-E755-544B-8F71-5ADDF386CB45}" type="datetimeFigureOut">
              <a:rPr lang="en-US" smtClean="0">
                <a:solidFill>
                  <a:prstClr val="black"/>
                </a:solidFill>
              </a:rPr>
              <a:pPr defTabSz="457200"/>
              <a:t>10/25/2013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3DE70AB-89FD-A44A-A736-598AAAC8481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2829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72CA3-431C-4039-9011-F0BA2A09FD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C74D-66E9-4AEC-A462-165DB762E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80DDFB49-CA2C-4653-ABA8-B5717BE4041D}" type="datetime1">
              <a:rPr lang="en-US"/>
              <a:pPr>
                <a:defRPr/>
              </a:pPr>
              <a:t>10/25/2013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E9CC5B85-CDE0-4F08-AFD1-FA153F495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164101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72CA3-431C-4039-9011-F0BA2A09FD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C74D-66E9-4AEC-A462-165DB762E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72CA3-431C-4039-9011-F0BA2A09FD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C74D-66E9-4AEC-A462-165DB762E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72CA3-431C-4039-9011-F0BA2A09FD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C74D-66E9-4AEC-A462-165DB762E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72CA3-431C-4039-9011-F0BA2A09FD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C74D-66E9-4AEC-A462-165DB762E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72CA3-431C-4039-9011-F0BA2A09FD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C74D-66E9-4AEC-A462-165DB762E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72CA3-431C-4039-9011-F0BA2A09FD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C74D-66E9-4AEC-A462-165DB762E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72CA3-431C-4039-9011-F0BA2A09FD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C74D-66E9-4AEC-A462-165DB762E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72CA3-431C-4039-9011-F0BA2A09FD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C74D-66E9-4AEC-A462-165DB762E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72CA3-431C-4039-9011-F0BA2A09FD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C74D-66E9-4AEC-A462-165DB762E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72CA3-431C-4039-9011-F0BA2A09FD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C74D-66E9-4AEC-A462-165DB762E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MS PGothic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10/25/2013</a:t>
            </a:fld>
            <a:endParaRPr lang="en-US"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MS PGothic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596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 smtClean="0"/>
              <a:t>Click to edit Master text styles</a:t>
            </a:r>
          </a:p>
          <a:p>
            <a:pPr lvl="1"/>
            <a:r>
              <a:rPr lang="en-US" altLang="zh-TW" dirty="0" smtClean="0"/>
              <a:t>Second level</a:t>
            </a:r>
          </a:p>
          <a:p>
            <a:pPr lvl="2"/>
            <a:r>
              <a:rPr lang="en-US" altLang="zh-TW" dirty="0" smtClean="0"/>
              <a:t>Third level</a:t>
            </a:r>
          </a:p>
          <a:p>
            <a:pPr lvl="3"/>
            <a:r>
              <a:rPr lang="en-US" altLang="zh-TW" dirty="0" smtClean="0"/>
              <a:t>Fourth level</a:t>
            </a:r>
          </a:p>
          <a:p>
            <a:pPr lvl="4"/>
            <a:r>
              <a:rPr lang="en-US" altLang="zh-TW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儷黑 Pro"/>
                <a:ea typeface="+mn-ea"/>
              </a:defRPr>
            </a:lvl1pPr>
          </a:lstStyle>
          <a:p>
            <a:pPr defTabSz="457200">
              <a:defRPr/>
            </a:pPr>
            <a:fld id="{9D5CDA34-69C6-4686-8CDA-0134598C7441}" type="datetimeFigureOut">
              <a:rPr lang="en-US">
                <a:solidFill>
                  <a:srgbClr val="DDDEDD">
                    <a:tint val="75000"/>
                  </a:srgbClr>
                </a:solidFill>
              </a:rPr>
              <a:pPr defTabSz="457200">
                <a:defRPr/>
              </a:pPr>
              <a:t>10/25/2013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儷黑 Pro"/>
                <a:ea typeface="+mn-ea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儷黑 Pro"/>
                <a:ea typeface="+mn-ea"/>
              </a:defRPr>
            </a:lvl1pPr>
          </a:lstStyle>
          <a:p>
            <a:pPr defTabSz="457200">
              <a:defRPr/>
            </a:pPr>
            <a:fld id="{04463663-1AC9-472E-99F6-7169310CC8C8}" type="slidenum">
              <a:rPr lang="en-US">
                <a:solidFill>
                  <a:srgbClr val="DDDEDD">
                    <a:tint val="75000"/>
                  </a:srgbClr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儷黑 Pro"/>
          <a:ea typeface="儷黑 Pro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儷黑 Pro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儷黑 Pro"/>
          <a:ea typeface="儷黑 Pro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儷黑 Pro"/>
          <a:ea typeface="儷黑 Pro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儷黑 Pro"/>
          <a:ea typeface="儷黑 Pro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儷黑 Pro"/>
          <a:ea typeface="儷黑 Pro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儷黑 Pro"/>
          <a:ea typeface="儷黑 Pro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儷黑 Pro"/>
              </a:defRPr>
            </a:lvl1pPr>
          </a:lstStyle>
          <a:p>
            <a:pPr defTabSz="457200"/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 defTabSz="457200"/>
              <a:t>10/25/2013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儷黑 Pro"/>
              </a:defRPr>
            </a:lvl1pPr>
          </a:lstStyle>
          <a:p>
            <a:pPr defTabSz="457200"/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儷黑 Pro"/>
              </a:defRPr>
            </a:lvl1pPr>
          </a:lstStyle>
          <a:p>
            <a:pPr defTabSz="457200"/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6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儷黑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儷黑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儷黑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儷黑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儷黑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儷黑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2CEDF9D8-8ECA-834F-BAFF-E76730E11318}" type="datetime1">
              <a:rPr lang="nb-NO"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25.10.2013</a:t>
            </a:fld>
            <a:endParaRPr lang="nb-NO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49B0AF7-F255-984C-90FA-DB2710BFF66F}" type="slidenum">
              <a:rPr lang="nb-NO"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b-NO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108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  <p:sldLayoutId id="2147484249" r:id="rId6"/>
    <p:sldLayoutId id="2147484250" r:id="rId7"/>
    <p:sldLayoutId id="2147484251" r:id="rId8"/>
    <p:sldLayoutId id="2147484252" r:id="rId9"/>
    <p:sldLayoutId id="2147484253" r:id="rId10"/>
    <p:sldLayoutId id="2147484254" r:id="rId11"/>
    <p:sldLayoutId id="2147484255" r:id="rId12"/>
    <p:sldLayoutId id="2147484256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MS PGothic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10/25/2013</a:t>
            </a:fld>
            <a:endParaRPr lang="en-US"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MS PGothic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596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儷黑 Pro"/>
              </a:defRPr>
            </a:lvl1pPr>
          </a:lstStyle>
          <a:p>
            <a:pPr defTabSz="457200"/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 defTabSz="457200"/>
              <a:t>10/25/2013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儷黑 Pro"/>
              </a:defRPr>
            </a:lvl1pPr>
          </a:lstStyle>
          <a:p>
            <a:pPr defTabSz="457200"/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儷黑 Pro"/>
              </a:defRPr>
            </a:lvl1pPr>
          </a:lstStyle>
          <a:p>
            <a:pPr defTabSz="457200"/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73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儷黑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儷黑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儷黑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儷黑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儷黑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儷黑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 u="none">
                <a:solidFill>
                  <a:srgbClr val="FFFFFF"/>
                </a:solidFill>
                <a:latin typeface="+mn-lt"/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u="none">
                <a:solidFill>
                  <a:srgbClr val="FFFFFF"/>
                </a:solidFill>
                <a:latin typeface="+mn-lt"/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>
                <a:solidFill>
                  <a:srgbClr val="FFFFFF"/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58A475-EBDD-4AE5-B4D2-EB4078B038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7175" name="Picture 6" descr="Shop.comPoweredbyMHK_White_PNG.png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39000" y="6400800"/>
            <a:ext cx="18288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294" r:id="rId1"/>
    <p:sldLayoutId id="2147484295" r:id="rId2"/>
    <p:sldLayoutId id="2147484296" r:id="rId3"/>
    <p:sldLayoutId id="2147484297" r:id="rId4"/>
    <p:sldLayoutId id="2147484298" r:id="rId5"/>
    <p:sldLayoutId id="2147484299" r:id="rId6"/>
    <p:sldLayoutId id="2147484300" r:id="rId7"/>
    <p:sldLayoutId id="2147484301" r:id="rId8"/>
    <p:sldLayoutId id="2147484302" r:id="rId9"/>
    <p:sldLayoutId id="2147484303" r:id="rId10"/>
    <p:sldLayoutId id="2147484304" r:id="rId11"/>
    <p:sldLayoutId id="2147484305" r:id="rId12"/>
  </p:sldLayoutIdLst>
  <p:transition spd="med">
    <p:fade/>
  </p:transition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80" charset="0"/>
          <a:ea typeface="ＭＳ Ｐゴシック" pitchFamily="-8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80" charset="2"/>
        <a:buChar char="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BA6593E-6282-D14F-AA5C-6852C33909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BCA3EA5-B01F-4A4E-88F6-C2AF01BFEB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529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1F6360D-7A69-D14D-A4C8-3BF76DD4E2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C5A4C27-D387-9348-80AE-EF9B21187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578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 defTabSz="457200"/>
              <a:t>10/25/2013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srgbClr val="DDDEDD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297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042" y="106068"/>
            <a:ext cx="8229600" cy="8154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42" y="11057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0269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tx2">
                <a:lumMod val="60000"/>
                <a:lumOff val="40000"/>
                <a:alpha val="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4D4B8D7-15BE-D24F-B1AD-F22BB00A03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10/25/2013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6B7490F-6D64-0140-AB92-A2A2BD31DA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374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042" y="106068"/>
            <a:ext cx="8229600" cy="8154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42" y="11057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0269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042" y="106068"/>
            <a:ext cx="8229600" cy="8154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42" y="11057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0269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72CA3-431C-4039-9011-F0BA2A09FD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3C74D-66E9-4AEC-A462-165DB762E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6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ketHongKong&amp;Shop.com_SidebySide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2958662"/>
            <a:ext cx="8046000" cy="946588"/>
          </a:xfrm>
          <a:prstGeom prst="rect">
            <a:avLst/>
          </a:prstGeom>
        </p:spPr>
      </p:pic>
      <p:sp>
        <p:nvSpPr>
          <p:cNvPr id="108547" name="TextBox 1"/>
          <p:cNvSpPr txBox="1">
            <a:spLocks noChangeArrowheads="1"/>
          </p:cNvSpPr>
          <p:nvPr/>
        </p:nvSpPr>
        <p:spPr bwMode="auto">
          <a:xfrm>
            <a:off x="0" y="6400800"/>
            <a:ext cx="9144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4890CA"/>
                </a:solidFill>
                <a:latin typeface="Trebuchet MS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562459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781" y="3657600"/>
            <a:ext cx="7464819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u="sng" dirty="0" smtClean="0">
                <a:solidFill>
                  <a:prstClr val="black"/>
                </a:solidFill>
                <a:latin typeface="Calibri"/>
              </a:rPr>
              <a:t>Accomplishments to simplify the business:</a:t>
            </a: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defTabSz="457200">
              <a:spcAft>
                <a:spcPts val="300"/>
              </a:spcAft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defTabSz="457200">
              <a:spcAft>
                <a:spcPts val="3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New, simple prospecting video ‘I’m an Entrepreneur’</a:t>
            </a:r>
          </a:p>
          <a:p>
            <a:pPr defTabSz="457200">
              <a:spcAft>
                <a:spcPts val="3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Product kits</a:t>
            </a:r>
          </a:p>
          <a:p>
            <a:pPr defTabSz="457200">
              <a:spcAft>
                <a:spcPts val="3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Online training (NDT, B5)</a:t>
            </a:r>
          </a:p>
          <a:p>
            <a:pPr defTabSz="457200">
              <a:spcAft>
                <a:spcPts val="3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Free shipping for customers</a:t>
            </a:r>
          </a:p>
          <a:p>
            <a:pPr defTabSz="457200">
              <a:spcAft>
                <a:spcPts val="3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Form 1000 – 1:59pm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sym typeface="Wingdings"/>
              </a:rPr>
              <a:t> 11:59pm</a:t>
            </a:r>
            <a:endParaRPr lang="en-US" sz="20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43000" y="533400"/>
            <a:ext cx="6477000" cy="271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zh-TW" altLang="en-US" sz="2600" u="sng" dirty="0" smtClean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化繁為簡的各項措施：</a:t>
            </a:r>
            <a:endParaRPr lang="en-US" altLang="zh-TW" sz="2600" u="sng" dirty="0">
              <a:solidFill>
                <a:srgbClr val="000000"/>
              </a:solidFill>
              <a:latin typeface="+mn-lt"/>
              <a:ea typeface="華康儷中黑" pitchFamily="49" charset="-120"/>
            </a:endParaRPr>
          </a:p>
          <a:p>
            <a:pPr>
              <a:spcAft>
                <a:spcPts val="300"/>
              </a:spcAft>
            </a:pPr>
            <a:endParaRPr lang="en-US" altLang="zh-TW" sz="2200" dirty="0" smtClean="0">
              <a:solidFill>
                <a:srgbClr val="000000"/>
              </a:solidFill>
              <a:latin typeface="+mn-lt"/>
              <a:ea typeface="華康儷中黑" pitchFamily="49" charset="-120"/>
            </a:endParaRPr>
          </a:p>
          <a:p>
            <a:pPr>
              <a:spcAft>
                <a:spcPts val="300"/>
              </a:spcAft>
            </a:pPr>
            <a:r>
              <a:rPr lang="zh-TW" altLang="en-US" sz="2200" dirty="0" smtClean="0">
                <a:solidFill>
                  <a:srgbClr val="000000"/>
                </a:solidFill>
                <a:ea typeface="華康儷中黑" pitchFamily="49" charset="-120"/>
              </a:rPr>
              <a:t>全新簡化物色短片</a:t>
            </a:r>
            <a:r>
              <a:rPr lang="en-US" altLang="zh-TW" sz="2200" dirty="0" smtClean="0">
                <a:solidFill>
                  <a:srgbClr val="000000"/>
                </a:solidFill>
                <a:ea typeface="華康儷中黑" pitchFamily="49" charset="-120"/>
              </a:rPr>
              <a:t>‘I’m an Entrepreneur’</a:t>
            </a:r>
          </a:p>
          <a:p>
            <a:pPr>
              <a:spcAft>
                <a:spcPts val="300"/>
              </a:spcAft>
            </a:pPr>
            <a:r>
              <a:rPr lang="zh-TW" altLang="en-US" sz="2200" dirty="0" smtClean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產品組合套裝</a:t>
            </a:r>
            <a:endParaRPr lang="en-US" altLang="zh-TW" sz="2200" dirty="0" smtClean="0">
              <a:solidFill>
                <a:srgbClr val="000000"/>
              </a:solidFill>
              <a:latin typeface="+mn-lt"/>
              <a:ea typeface="華康儷中黑" pitchFamily="49" charset="-120"/>
            </a:endParaRPr>
          </a:p>
          <a:p>
            <a:pPr>
              <a:spcAft>
                <a:spcPts val="300"/>
              </a:spcAft>
            </a:pPr>
            <a:r>
              <a:rPr lang="zh-TW" altLang="en-US" sz="2200" dirty="0" smtClean="0">
                <a:solidFill>
                  <a:srgbClr val="000000"/>
                </a:solidFill>
                <a:ea typeface="華康儷中黑" pitchFamily="49" charset="-120"/>
              </a:rPr>
              <a:t>網上訓練（新經銷商訓練、成功五要訣）</a:t>
            </a:r>
            <a:endParaRPr lang="en-US" altLang="zh-TW" sz="2200" dirty="0" smtClean="0">
              <a:solidFill>
                <a:srgbClr val="000000"/>
              </a:solidFill>
              <a:ea typeface="華康儷中黑" pitchFamily="49" charset="-120"/>
            </a:endParaRPr>
          </a:p>
          <a:p>
            <a:pPr>
              <a:spcAft>
                <a:spcPts val="300"/>
              </a:spcAft>
            </a:pPr>
            <a:r>
              <a:rPr lang="zh-TW" altLang="en-US" sz="2200" dirty="0" smtClean="0">
                <a:solidFill>
                  <a:srgbClr val="000000"/>
                </a:solidFill>
                <a:ea typeface="華康儷中黑" pitchFamily="49" charset="-120"/>
              </a:rPr>
              <a:t>顧客免費送貨</a:t>
            </a:r>
            <a:endParaRPr lang="en-US" altLang="zh-TW" sz="2200" dirty="0" smtClean="0">
              <a:solidFill>
                <a:srgbClr val="000000"/>
              </a:solidFill>
              <a:ea typeface="華康儷中黑" pitchFamily="49" charset="-120"/>
            </a:endParaRPr>
          </a:p>
          <a:p>
            <a:pPr>
              <a:spcAft>
                <a:spcPts val="300"/>
              </a:spcAft>
            </a:pPr>
            <a:r>
              <a:rPr lang="en-US" altLang="zh-TW" sz="2200" dirty="0" smtClean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1000</a:t>
            </a:r>
            <a:r>
              <a:rPr lang="zh-TW" altLang="en-US" sz="2200" dirty="0" smtClean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表格提交截止時間</a:t>
            </a:r>
            <a:r>
              <a:rPr lang="en-US" altLang="zh-TW" sz="2200" dirty="0" smtClean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11:59pm  </a:t>
            </a:r>
          </a:p>
        </p:txBody>
      </p:sp>
    </p:spTree>
    <p:extLst>
      <p:ext uri="{BB962C8B-B14F-4D97-AF65-F5344CB8AC3E}">
        <p14:creationId xmlns="" xmlns:p14="http://schemas.microsoft.com/office/powerpoint/2010/main" val="412694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809625" y="1676400"/>
            <a:ext cx="7648575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4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還可變得更好嗎？</a:t>
            </a:r>
            <a:endParaRPr lang="en-US" altLang="zh-TW" sz="54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Can it get any better?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07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62000" y="1981200"/>
            <a:ext cx="764857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4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</a:rPr>
              <a:t>化繁為簡及提升</a:t>
            </a:r>
            <a:endParaRPr lang="en-US" altLang="zh-TW" sz="54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Simplify &amp; Improve</a:t>
            </a:r>
          </a:p>
        </p:txBody>
      </p:sp>
    </p:spTree>
    <p:extLst>
      <p:ext uri="{BB962C8B-B14F-4D97-AF65-F5344CB8AC3E}">
        <p14:creationId xmlns="" xmlns:p14="http://schemas.microsoft.com/office/powerpoint/2010/main" val="198109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62000" y="1981200"/>
            <a:ext cx="764857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400" dirty="0" smtClean="0">
                <a:solidFill>
                  <a:srgbClr val="000000"/>
                </a:solidFill>
                <a:ea typeface="華康儷中黑" pitchFamily="49" charset="-120"/>
              </a:rPr>
              <a:t>全新入會登記窗口</a:t>
            </a:r>
            <a:endParaRPr lang="en-US" altLang="zh-TW" sz="5400" dirty="0" smtClean="0">
              <a:solidFill>
                <a:srgbClr val="000000"/>
              </a:solidFill>
              <a:ea typeface="華康儷中黑" pitchFamily="49" charset="-12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New Sign Up Wizard</a:t>
            </a:r>
          </a:p>
        </p:txBody>
      </p:sp>
    </p:spTree>
    <p:extLst>
      <p:ext uri="{BB962C8B-B14F-4D97-AF65-F5344CB8AC3E}">
        <p14:creationId xmlns="" xmlns:p14="http://schemas.microsoft.com/office/powerpoint/2010/main" val="37701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04800" y="244525"/>
            <a:ext cx="8229600" cy="62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zh-TW" altLang="en-US" sz="2400" u="sng" dirty="0" smtClean="0">
                <a:solidFill>
                  <a:prstClr val="black"/>
                </a:solidFill>
                <a:latin typeface="Arial" pitchFamily="34" charset="0"/>
                <a:ea typeface="華康儷中黑" pitchFamily="49" charset="-120"/>
                <a:cs typeface="Arial" pitchFamily="34" charset="0"/>
              </a:rPr>
              <a:t>全新提升及功能包括</a:t>
            </a:r>
            <a:r>
              <a:rPr lang="zh-TW" altLang="en-US" sz="2400" u="sng" dirty="0" smtClean="0">
                <a:solidFill>
                  <a:prstClr val="black"/>
                </a:solidFill>
                <a:latin typeface="Arial" pitchFamily="34" charset="0"/>
                <a:ea typeface="華康儷中黑" pitchFamily="49" charset="-120"/>
                <a:cs typeface="Arial" pitchFamily="34" charset="0"/>
              </a:rPr>
              <a:t>：</a:t>
            </a:r>
            <a:endParaRPr lang="en-US" altLang="zh-TW" sz="2400" dirty="0" smtClean="0">
              <a:solidFill>
                <a:prstClr val="black"/>
              </a:solidFill>
              <a:latin typeface="Arial" pitchFamily="34" charset="0"/>
              <a:ea typeface="華康儷中黑" pitchFamily="49" charset="-120"/>
              <a:cs typeface="Arial" pitchFamily="34" charset="0"/>
            </a:endParaRPr>
          </a:p>
          <a:p>
            <a:pPr marL="342900" indent="-342900" defTabSz="457200" fontAlgn="base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zh-TW" altLang="en-US" sz="2200" dirty="0" smtClean="0">
                <a:solidFill>
                  <a:prstClr val="black"/>
                </a:solidFill>
                <a:latin typeface="Arial" pitchFamily="34" charset="0"/>
                <a:ea typeface="華康儷中黑" pitchFamily="49" charset="-120"/>
                <a:cs typeface="Arial" pitchFamily="34" charset="0"/>
              </a:rPr>
              <a:t>所有國家使用相同入會登記窗口程序</a:t>
            </a:r>
            <a:endParaRPr lang="en-US" altLang="zh-TW" sz="2200" dirty="0" smtClean="0">
              <a:solidFill>
                <a:prstClr val="black"/>
              </a:solidFill>
              <a:latin typeface="Arial" pitchFamily="34" charset="0"/>
              <a:ea typeface="華康儷中黑" pitchFamily="49" charset="-120"/>
              <a:cs typeface="Arial" pitchFamily="34" charset="0"/>
            </a:endParaRPr>
          </a:p>
          <a:p>
            <a:pPr marL="342900" indent="-342900" defTabSz="457200" fontAlgn="base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zh-TW" altLang="en-US" sz="2200" dirty="0" smtClean="0">
                <a:solidFill>
                  <a:prstClr val="black"/>
                </a:solidFill>
                <a:latin typeface="Arial" pitchFamily="34" charset="0"/>
                <a:ea typeface="華康儷中黑" pitchFamily="49" charset="-120"/>
                <a:cs typeface="Arial" pitchFamily="34" charset="0"/>
              </a:rPr>
              <a:t>現在，無論你是否</a:t>
            </a:r>
            <a:r>
              <a:rPr lang="zh-TW" altLang="zh-TW" sz="2200" dirty="0" smtClean="0">
                <a:solidFill>
                  <a:prstClr val="black"/>
                </a:solidFill>
                <a:latin typeface="Arial" pitchFamily="34" charset="0"/>
                <a:ea typeface="華康儷中黑" pitchFamily="49" charset="-120"/>
                <a:cs typeface="Arial" pitchFamily="34" charset="0"/>
              </a:rPr>
              <a:t>擁有全球推薦權，亦可</a:t>
            </a:r>
            <a:r>
              <a:rPr lang="zh-TW" altLang="en-US" sz="2200" dirty="0" smtClean="0">
                <a:solidFill>
                  <a:prstClr val="black"/>
                </a:solidFill>
                <a:latin typeface="Arial" pitchFamily="34" charset="0"/>
                <a:ea typeface="華康儷中黑" pitchFamily="49" charset="-120"/>
                <a:cs typeface="Arial" pitchFamily="34" charset="0"/>
              </a:rPr>
              <a:t>於任何國家推薦新經銷商。這是</a:t>
            </a:r>
            <a:r>
              <a:rPr lang="en-US" altLang="zh-TW" sz="2200" dirty="0" smtClean="0">
                <a:solidFill>
                  <a:prstClr val="black"/>
                </a:solidFill>
                <a:latin typeface="Arial" pitchFamily="34" charset="0"/>
                <a:ea typeface="華康儷中黑" pitchFamily="49" charset="-120"/>
                <a:cs typeface="Arial" pitchFamily="34" charset="0"/>
              </a:rPr>
              <a:t>unfranchise.com</a:t>
            </a:r>
            <a:r>
              <a:rPr lang="zh-TW" altLang="en-US" sz="2200" dirty="0" smtClean="0">
                <a:solidFill>
                  <a:prstClr val="black"/>
                </a:solidFill>
                <a:latin typeface="Arial" pitchFamily="34" charset="0"/>
                <a:ea typeface="華康儷中黑" pitchFamily="49" charset="-120"/>
                <a:cs typeface="Arial" pitchFamily="34" charset="0"/>
              </a:rPr>
              <a:t>一體化的第一步</a:t>
            </a:r>
            <a:endParaRPr lang="en-US" altLang="zh-TW" sz="2200" dirty="0" smtClean="0">
              <a:solidFill>
                <a:prstClr val="black"/>
              </a:solidFill>
              <a:latin typeface="Arial" pitchFamily="34" charset="0"/>
              <a:ea typeface="華康儷中黑" pitchFamily="49" charset="-120"/>
              <a:cs typeface="Arial" pitchFamily="34" charset="0"/>
            </a:endParaRPr>
          </a:p>
          <a:p>
            <a:pPr marL="342900" indent="-342900" defTabSz="457200" fontAlgn="base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zh-TW" altLang="en-US" sz="2200" dirty="0" smtClean="0">
                <a:solidFill>
                  <a:prstClr val="black"/>
                </a:solidFill>
                <a:latin typeface="Arial" pitchFamily="34" charset="0"/>
                <a:ea typeface="華康儷中黑" pitchFamily="49" charset="-120"/>
                <a:cs typeface="Arial" pitchFamily="34" charset="0"/>
              </a:rPr>
              <a:t>現在，所有國家的入會登記窗口都支援直接於新興市場計劃</a:t>
            </a:r>
            <a:r>
              <a:rPr lang="en-US" altLang="zh-TW" sz="2200" dirty="0" smtClean="0">
                <a:solidFill>
                  <a:prstClr val="black"/>
                </a:solidFill>
                <a:latin typeface="Arial" pitchFamily="34" charset="0"/>
                <a:ea typeface="華康儷中黑" pitchFamily="49" charset="-120"/>
                <a:cs typeface="Arial" pitchFamily="34" charset="0"/>
              </a:rPr>
              <a:t>(EMP)</a:t>
            </a:r>
            <a:r>
              <a:rPr lang="zh-TW" altLang="en-US" sz="2200" dirty="0" smtClean="0">
                <a:solidFill>
                  <a:prstClr val="black"/>
                </a:solidFill>
                <a:latin typeface="Arial" pitchFamily="34" charset="0"/>
                <a:ea typeface="華康儷中黑" pitchFamily="49" charset="-120"/>
                <a:cs typeface="Arial" pitchFamily="34" charset="0"/>
              </a:rPr>
              <a:t>推薦新經銷商，而無需推薦人使用立即加入程序（此程序不適用於零售商）</a:t>
            </a:r>
            <a:endParaRPr lang="en-US" sz="2200" u="sng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200" u="sng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New enhancements &amp; </a:t>
            </a:r>
            <a:r>
              <a:rPr lang="en-US" sz="2200" u="sng" dirty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features </a:t>
            </a:r>
            <a:r>
              <a:rPr lang="en-US" sz="2200" u="sng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include:</a:t>
            </a:r>
            <a:endParaRPr lang="en-US" sz="1600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marL="342900" indent="-342900" defTabSz="457200" fontAlgn="base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Same sign </a:t>
            </a:r>
            <a:r>
              <a:rPr lang="en-US" sz="2000" dirty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up wizard process for all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countries</a:t>
            </a:r>
            <a:endParaRPr lang="en-US" sz="2000" dirty="0">
              <a:solidFill>
                <a:prstClr val="black"/>
              </a:solidFill>
              <a:latin typeface="Arial"/>
              <a:ea typeface="MS PGothic" pitchFamily="34" charset="-128"/>
              <a:cs typeface="Arial"/>
            </a:endParaRPr>
          </a:p>
          <a:p>
            <a:pPr marL="342900" indent="-342900" defTabSz="457200" fontAlgn="base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You </a:t>
            </a:r>
            <a:r>
              <a:rPr lang="en-US" sz="2000" dirty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can now sponsor someone in any country regardless if you are global there or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not.  This is one </a:t>
            </a:r>
            <a:r>
              <a:rPr lang="en-US" sz="2000" dirty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of the first steps towards the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unfranchise.com unification.</a:t>
            </a:r>
            <a:endParaRPr lang="en-US" sz="2000" dirty="0">
              <a:solidFill>
                <a:prstClr val="black"/>
              </a:solidFill>
              <a:latin typeface="Arial"/>
              <a:ea typeface="MS PGothic" pitchFamily="34" charset="-128"/>
              <a:cs typeface="Arial"/>
            </a:endParaRPr>
          </a:p>
          <a:p>
            <a:pPr marL="342900" indent="-342900" defTabSz="457200" fontAlgn="base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The </a:t>
            </a:r>
            <a:r>
              <a:rPr lang="en-US" sz="2000" dirty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signup wizard for all countries now supports the ability to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sponsor </a:t>
            </a:r>
            <a:r>
              <a:rPr lang="en-US" sz="2000" dirty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directly into EMP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countries instead </a:t>
            </a:r>
            <a:r>
              <a:rPr lang="en-US" sz="2000" dirty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of the sponsor having to use the Partner Now process (which didn’t support sales reps</a:t>
            </a:r>
            <a:r>
              <a:rPr lang="en-US" sz="2000" dirty="0" smtClean="0">
                <a:solidFill>
                  <a:prstClr val="black"/>
                </a:solidFill>
                <a:latin typeface="Arial"/>
                <a:ea typeface="MS PGothic" pitchFamily="34" charset="-128"/>
                <a:cs typeface="Arial"/>
              </a:rPr>
              <a:t>).</a:t>
            </a:r>
            <a:endParaRPr lang="en-US" sz="54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387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2F8B7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-14269"/>
            <a:ext cx="9296400" cy="770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85800" y="2286000"/>
            <a:ext cx="7844349" cy="2168876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2395095"/>
            <a:ext cx="800994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TW" altLang="en-US" sz="32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全新、提升版、更快、更簡易的</a:t>
            </a:r>
            <a:endParaRPr lang="en-US" altLang="zh-TW" sz="32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algn="ctr" defTabSz="457200"/>
            <a:r>
              <a:rPr lang="zh-TW" altLang="en-US" sz="32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入會登記窗口</a:t>
            </a:r>
            <a:endParaRPr lang="en-US" altLang="zh-TW" sz="32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algn="ctr" defTabSz="457200"/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Introducing 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New, </a:t>
            </a:r>
            <a:br>
              <a:rPr lang="en-US" sz="2800" b="1" dirty="0" smtClean="0">
                <a:solidFill>
                  <a:prstClr val="black"/>
                </a:solidFill>
                <a:latin typeface="Calibri"/>
              </a:rPr>
            </a:b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Improved, faster, simpler 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Sign-Up Wizard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029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2F8B7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224748"/>
            <a:ext cx="30388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Updated Sign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-Up Wizard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Features: </a:t>
            </a:r>
            <a:endParaRPr lang="en-US" sz="2000" b="1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Same design for all countries</a:t>
            </a:r>
          </a:p>
          <a:p>
            <a:pPr marL="342900" indent="-342900" defTabSz="457200">
              <a:buFont typeface="+mj-lt"/>
              <a:buAutoNum type="arabicPeriod"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A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UnFranchise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owner can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start the sign-up process for a new Distributor from any country just by clicking on the country flag screen. </a:t>
            </a: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762000"/>
            <a:ext cx="5334000" cy="442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264855"/>
            <a:ext cx="30388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2200" b="1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</a:rPr>
              <a:t>新入會登記窗口功能：</a:t>
            </a:r>
            <a:endParaRPr lang="en-US" altLang="zh-TW" sz="2200" b="1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defTabSz="457200"/>
            <a:endParaRPr lang="en-US" sz="2200" b="1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defTabSz="457200"/>
            <a:r>
              <a:rPr lang="zh-TW" altLang="zh-TW" sz="2200" dirty="0" smtClean="0">
                <a:latin typeface="華康儷中黑" pitchFamily="49" charset="-120"/>
                <a:ea typeface="華康儷中黑" pitchFamily="49" charset="-120"/>
              </a:rPr>
              <a:t>所有國家相同</a:t>
            </a:r>
            <a:r>
              <a:rPr lang="zh-TW" altLang="en-US" sz="2200" dirty="0" smtClean="0">
                <a:latin typeface="華康儷中黑" pitchFamily="49" charset="-120"/>
                <a:ea typeface="華康儷中黑" pitchFamily="49" charset="-120"/>
              </a:rPr>
              <a:t>設計</a:t>
            </a:r>
            <a:endParaRPr lang="en-US" sz="22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marL="342900" indent="-342900" defTabSz="457200">
              <a:buFont typeface="+mj-lt"/>
              <a:buAutoNum type="arabicPeriod"/>
            </a:pPr>
            <a:endParaRPr lang="en-US" sz="2200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defTabSz="457200"/>
            <a:r>
              <a:rPr lang="zh-TW" altLang="en-US" sz="2200" dirty="0" smtClean="0">
                <a:latin typeface="華康儷中黑" pitchFamily="49" charset="-120"/>
                <a:ea typeface="華康儷中黑" pitchFamily="49" charset="-120"/>
              </a:rPr>
              <a:t>超連鎖店主只需</a:t>
            </a:r>
            <a:r>
              <a:rPr lang="zh-TW" altLang="zh-TW" sz="2200" dirty="0" smtClean="0">
                <a:latin typeface="華康儷中黑" pitchFamily="49" charset="-120"/>
                <a:ea typeface="華康儷中黑" pitchFamily="49" charset="-120"/>
              </a:rPr>
              <a:t>點擊版面所示的</a:t>
            </a:r>
            <a:r>
              <a:rPr lang="zh-TW" altLang="en-US" sz="2200" dirty="0" smtClean="0">
                <a:latin typeface="華康儷中黑" pitchFamily="49" charset="-120"/>
                <a:ea typeface="華康儷中黑" pitchFamily="49" charset="-120"/>
              </a:rPr>
              <a:t>任何國</a:t>
            </a:r>
            <a:r>
              <a:rPr lang="zh-TW" altLang="zh-TW" sz="2200" dirty="0" smtClean="0">
                <a:latin typeface="華康儷中黑" pitchFamily="49" charset="-120"/>
                <a:ea typeface="華康儷中黑" pitchFamily="49" charset="-120"/>
              </a:rPr>
              <a:t>旗</a:t>
            </a:r>
            <a:r>
              <a:rPr lang="zh-TW" altLang="en-US" sz="2200" dirty="0" smtClean="0">
                <a:latin typeface="華康儷中黑" pitchFamily="49" charset="-120"/>
                <a:ea typeface="華康儷中黑" pitchFamily="49" charset="-120"/>
              </a:rPr>
              <a:t>，即可為該國家的經銷商開始入會登記</a:t>
            </a:r>
            <a:endParaRPr lang="en-US" sz="2200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508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2F8B7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200400"/>
            <a:ext cx="2895600" cy="2698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ＭＳ 明朝"/>
                <a:cs typeface="Mangal"/>
              </a:rPr>
              <a:t>We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ＭＳ 明朝"/>
                <a:cs typeface="Mangal"/>
              </a:rPr>
              <a:t>now show genealogy reports instead of open placement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ＭＳ 明朝"/>
                <a:cs typeface="Mangal"/>
              </a:rPr>
              <a:t>.</a:t>
            </a:r>
            <a:endParaRPr lang="en-US" sz="2000" dirty="0" smtClean="0">
              <a:solidFill>
                <a:prstClr val="black"/>
              </a:solidFill>
              <a:latin typeface="Calibri"/>
              <a:ea typeface="ＭＳ 明朝"/>
              <a:cs typeface="Mangal"/>
            </a:endParaRPr>
          </a:p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ＭＳ 明朝"/>
                <a:cs typeface="Mangal"/>
              </a:rPr>
              <a:t>There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ＭＳ 明朝"/>
                <a:cs typeface="Mangal"/>
              </a:rPr>
              <a:t>is also new error checking — Inline validation, which is easy to understand.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33867"/>
            <a:ext cx="5334000" cy="686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4267200" y="1143000"/>
            <a:ext cx="1066800" cy="762000"/>
          </a:xfrm>
          <a:prstGeom prst="ellipse">
            <a:avLst/>
          </a:prstGeom>
          <a:noFill/>
          <a:ln w="25400">
            <a:solidFill>
              <a:srgbClr val="F5073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082" y="322769"/>
            <a:ext cx="3050718" cy="2556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zh-TW" altLang="zh-TW" sz="2200" dirty="0" smtClean="0">
                <a:latin typeface="華康儷中黑" pitchFamily="49" charset="-120"/>
                <a:ea typeface="華康儷中黑" pitchFamily="49" charset="-120"/>
              </a:rPr>
              <a:t>現在，我們顯示組織網絡報告，而不再顯示可放置經銷商的位置</a:t>
            </a:r>
            <a:endParaRPr lang="en-US" sz="22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  <a:cs typeface="Mangal"/>
            </a:endParaRPr>
          </a:p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zh-TW" altLang="zh-TW" sz="2200" dirty="0" smtClean="0">
                <a:latin typeface="華康儷中黑" pitchFamily="49" charset="-120"/>
                <a:ea typeface="華康儷中黑" pitchFamily="49" charset="-120"/>
              </a:rPr>
              <a:t>入會登記窗口亦加入全新的錯誤檢查功能（即時驗證），簡單易</a:t>
            </a:r>
            <a:r>
              <a:rPr lang="zh-TW" altLang="zh-TW" sz="2200" dirty="0" smtClean="0">
                <a:latin typeface="華康儷中黑" pitchFamily="49" charset="-120"/>
                <a:ea typeface="華康儷中黑" pitchFamily="49" charset="-120"/>
              </a:rPr>
              <a:t>用</a:t>
            </a:r>
            <a:endParaRPr lang="en-US" sz="2200" dirty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  <a:cs typeface="Mang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374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2F8B7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214160"/>
            <a:ext cx="2895600" cy="280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ＭＳ 明朝"/>
                <a:cs typeface="Mangal"/>
              </a:rPr>
              <a:t>Ordering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ＭＳ 明朝"/>
                <a:cs typeface="Mangal"/>
              </a:rPr>
              <a:t>Screen: </a:t>
            </a:r>
            <a:endParaRPr lang="en-US" sz="2000" dirty="0" smtClean="0">
              <a:solidFill>
                <a:prstClr val="black"/>
              </a:solidFill>
              <a:latin typeface="Calibri"/>
              <a:ea typeface="ＭＳ 明朝"/>
              <a:cs typeface="Mangal"/>
            </a:endParaRPr>
          </a:p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solidFill>
                  <a:prstClr val="black"/>
                </a:solidFill>
                <a:ea typeface="ＭＳ 明朝"/>
                <a:cs typeface="Mangal"/>
              </a:rPr>
              <a:t>The </a:t>
            </a:r>
            <a:r>
              <a:rPr lang="en-US" sz="2000" dirty="0" smtClean="0">
                <a:solidFill>
                  <a:prstClr val="black"/>
                </a:solidFill>
                <a:ea typeface="ＭＳ 明朝"/>
                <a:cs typeface="Mangal"/>
              </a:rPr>
              <a:t>Fast Start Kits </a:t>
            </a:r>
            <a:r>
              <a:rPr lang="en-US" sz="2000" dirty="0">
                <a:solidFill>
                  <a:prstClr val="black"/>
                </a:solidFill>
                <a:ea typeface="ＭＳ 明朝"/>
                <a:cs typeface="Mangal"/>
              </a:rPr>
              <a:t>are displayed up front for easy selection. </a:t>
            </a:r>
            <a:endParaRPr lang="en-US" sz="2000" dirty="0" smtClean="0">
              <a:solidFill>
                <a:prstClr val="black"/>
              </a:solidFill>
              <a:ea typeface="ＭＳ 明朝"/>
              <a:cs typeface="Mangal"/>
            </a:endParaRPr>
          </a:p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ＭＳ 明朝"/>
                <a:cs typeface="Mangal"/>
              </a:rPr>
              <a:t>The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ＭＳ 明朝"/>
                <a:cs typeface="Mangal"/>
              </a:rPr>
              <a:t>new ordering process has a new,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ＭＳ 明朝"/>
                <a:cs typeface="Mangal"/>
              </a:rPr>
              <a:t>accurate  search function</a:t>
            </a:r>
            <a:endParaRPr lang="en-US" sz="2000" dirty="0">
              <a:solidFill>
                <a:prstClr val="black"/>
              </a:solidFill>
              <a:latin typeface="Calibri"/>
              <a:ea typeface="ＭＳ 明朝"/>
              <a:cs typeface="Mangal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304800"/>
            <a:ext cx="594360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" y="318560"/>
            <a:ext cx="2895600" cy="2654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zh-TW" altLang="zh-TW" sz="2200" dirty="0" smtClean="0">
                <a:latin typeface="華康儷中黑" pitchFamily="49" charset="-120"/>
                <a:ea typeface="華康儷中黑" pitchFamily="49" charset="-120"/>
              </a:rPr>
              <a:t>訂購版面：</a:t>
            </a:r>
            <a:endParaRPr lang="en-US" altLang="zh-TW" sz="2200" dirty="0" smtClean="0">
              <a:latin typeface="華康儷中黑" pitchFamily="49" charset="-120"/>
              <a:ea typeface="華康儷中黑" pitchFamily="49" charset="-120"/>
            </a:endParaRPr>
          </a:p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zh-TW" altLang="zh-TW" sz="2200" dirty="0" smtClean="0">
                <a:latin typeface="華康儷中黑" pitchFamily="49" charset="-120"/>
                <a:ea typeface="華康儷中黑" pitchFamily="49" charset="-120"/>
              </a:rPr>
              <a:t>各個快速起步套裝顯示於版面上方，方便選擇</a:t>
            </a:r>
            <a:endParaRPr lang="en-US" altLang="zh-TW" sz="2200" dirty="0" smtClean="0">
              <a:latin typeface="華康儷中黑" pitchFamily="49" charset="-120"/>
              <a:ea typeface="華康儷中黑" pitchFamily="49" charset="-120"/>
            </a:endParaRPr>
          </a:p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zh-TW" altLang="en-US" sz="22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  <a:cs typeface="Mangal"/>
              </a:rPr>
              <a:t>新訂購程序具有全新、準確的搜尋功能</a:t>
            </a:r>
            <a:endParaRPr lang="en-US" altLang="zh-TW" sz="22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  <a:cs typeface="Mang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754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2F8B7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295400"/>
            <a:ext cx="2962643" cy="3746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zh-TW" altLang="zh-TW" sz="2400" dirty="0" smtClean="0">
                <a:latin typeface="華康儷中黑" pitchFamily="49" charset="-120"/>
                <a:ea typeface="華康儷中黑" pitchFamily="49" charset="-120"/>
              </a:rPr>
              <a:t>只需點擊快速起步套裝連結，即會顯示套裝簡介</a:t>
            </a:r>
            <a:endParaRPr lang="en-US" sz="24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  <a:cs typeface="Mangal"/>
            </a:endParaRPr>
          </a:p>
          <a:p>
            <a:pPr defTabSz="457200">
              <a:lnSpc>
                <a:spcPct val="115000"/>
              </a:lnSpc>
              <a:spcAft>
                <a:spcPts val="1000"/>
              </a:spcAft>
            </a:pPr>
            <a:endParaRPr lang="en-US" sz="2400" dirty="0" smtClean="0">
              <a:solidFill>
                <a:prstClr val="black"/>
              </a:solidFill>
              <a:latin typeface="Calibri"/>
              <a:ea typeface="ＭＳ 明朝"/>
              <a:cs typeface="Mangal"/>
            </a:endParaRPr>
          </a:p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ＭＳ 明朝"/>
                <a:cs typeface="Mangal"/>
              </a:rPr>
              <a:t>By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ＭＳ 明朝"/>
                <a:cs typeface="Mangal"/>
              </a:rPr>
              <a:t>clicking on a 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ea typeface="ＭＳ 明朝"/>
                <a:cs typeface="Mangal"/>
              </a:rPr>
              <a:t>Fast Start Kit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ＭＳ 明朝"/>
                <a:cs typeface="Mangal"/>
              </a:rPr>
              <a:t>link, the description for that kit is displayed. 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914400"/>
            <a:ext cx="5715000" cy="564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3733800" y="1676400"/>
            <a:ext cx="2286000" cy="4572000"/>
          </a:xfrm>
          <a:prstGeom prst="ellipse">
            <a:avLst/>
          </a:prstGeom>
          <a:noFill/>
          <a:ln w="25400">
            <a:solidFill>
              <a:srgbClr val="F5073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273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VeronicaNg.jpg"/>
          <p:cNvPicPr>
            <a:picLocks noChangeAspect="1"/>
          </p:cNvPicPr>
          <p:nvPr/>
        </p:nvPicPr>
        <p:blipFill>
          <a:blip r:embed="rId2" cstate="print"/>
          <a:srcRect b="9373"/>
          <a:stretch>
            <a:fillRect/>
          </a:stretch>
        </p:blipFill>
        <p:spPr>
          <a:xfrm>
            <a:off x="609600" y="2225959"/>
            <a:ext cx="2570400" cy="3507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145406" y="2362200"/>
            <a:ext cx="599859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800" b="1" kern="0" dirty="0">
                <a:solidFill>
                  <a:srgbClr val="33CC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新細明體" charset="-120"/>
                <a:cs typeface="Arial" charset="0"/>
              </a:rPr>
              <a:t>Veronica Ng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489964" y="3505379"/>
            <a:ext cx="5412497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4400" kern="0" dirty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  <a:cs typeface="Arial" charset="0"/>
              </a:rPr>
              <a:t>業務拓展及傳訊經理</a:t>
            </a:r>
            <a:r>
              <a:rPr lang="en-US" altLang="zh-TW" sz="4400" kern="0" dirty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  <a:cs typeface="Arial" charset="0"/>
              </a:rPr>
              <a:t/>
            </a:r>
            <a:br>
              <a:rPr lang="en-US" altLang="zh-TW" sz="4400" kern="0" dirty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  <a:cs typeface="Arial" charset="0"/>
              </a:rPr>
            </a:br>
            <a:r>
              <a:rPr lang="en-US" sz="23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新細明體" charset="-120"/>
                <a:cs typeface="Arial" charset="0"/>
              </a:rPr>
              <a:t>Sales &amp; Communications Manager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04800" y="304800"/>
            <a:ext cx="8458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algn="ctr">
              <a:spcBef>
                <a:spcPct val="20000"/>
              </a:spcBef>
              <a:defRPr/>
            </a:pPr>
            <a:r>
              <a:rPr lang="zh-TW" altLang="en-US" sz="4900" kern="0" dirty="0" smtClean="0">
                <a:solidFill>
                  <a:sysClr val="window" lastClr="FFFFFF"/>
                </a:solidFill>
                <a:latin typeface="+mj-lt"/>
                <a:ea typeface="華康儷中黑" pitchFamily="49" charset="-120"/>
              </a:rPr>
              <a:t>嶄新的公司：化繁為簡的致勝策略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altLang="zh-TW" sz="4900" kern="0" dirty="0" smtClean="0">
                <a:solidFill>
                  <a:sysClr val="window" lastClr="FFFFFF"/>
                </a:solidFill>
                <a:latin typeface="+mj-lt"/>
                <a:ea typeface="華康儷中黑" pitchFamily="49" charset="-120"/>
              </a:rPr>
              <a:t>A New Company: Keeping the </a:t>
            </a:r>
            <a:r>
              <a:rPr lang="en-US" altLang="zh-TW" sz="4900" kern="0" dirty="0" err="1" smtClean="0">
                <a:solidFill>
                  <a:sysClr val="window" lastClr="FFFFFF"/>
                </a:solidFill>
                <a:latin typeface="+mj-lt"/>
                <a:ea typeface="華康儷中黑" pitchFamily="49" charset="-120"/>
              </a:rPr>
              <a:t>UnFranchise</a:t>
            </a:r>
            <a:r>
              <a:rPr lang="en-US" altLang="zh-TW" sz="4900" kern="0" dirty="0" smtClean="0">
                <a:solidFill>
                  <a:sysClr val="window" lastClr="FFFFFF"/>
                </a:solidFill>
                <a:latin typeface="+mj-lt"/>
                <a:ea typeface="華康儷中黑" pitchFamily="49" charset="-120"/>
              </a:rPr>
              <a:t>™ Business Simple</a:t>
            </a:r>
          </a:p>
        </p:txBody>
      </p:sp>
    </p:spTree>
    <p:extLst>
      <p:ext uri="{BB962C8B-B14F-4D97-AF65-F5344CB8AC3E}">
        <p14:creationId xmlns="" xmlns:p14="http://schemas.microsoft.com/office/powerpoint/2010/main" val="34593587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6068"/>
            <a:ext cx="8229600" cy="815449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快速起步套裝！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Fast Start Kit!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43767" y="218413"/>
            <a:ext cx="850246" cy="830648"/>
          </a:xfrm>
          <a:prstGeom prst="ellipse">
            <a:avLst/>
          </a:prstGeom>
          <a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7F7F7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Oval 6"/>
          <p:cNvSpPr/>
          <p:nvPr/>
        </p:nvSpPr>
        <p:spPr>
          <a:xfrm>
            <a:off x="143767" y="218413"/>
            <a:ext cx="850246" cy="884867"/>
          </a:xfrm>
          <a:prstGeom prst="ellipse">
            <a:avLst/>
          </a:prstGeom>
          <a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7F7F7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val 7"/>
          <p:cNvSpPr/>
          <p:nvPr/>
        </p:nvSpPr>
        <p:spPr>
          <a:xfrm>
            <a:off x="143767" y="228600"/>
            <a:ext cx="850246" cy="884867"/>
          </a:xfrm>
          <a:prstGeom prst="ellipse">
            <a:avLst/>
          </a:prstGeom>
          <a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7F7F7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TextBox 9"/>
          <p:cNvSpPr txBox="1"/>
          <p:nvPr/>
        </p:nvSpPr>
        <p:spPr>
          <a:xfrm>
            <a:off x="143767" y="2743200"/>
            <a:ext cx="86738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zh-TW" altLang="en-US" sz="2000" dirty="0" smtClean="0">
                <a:ea typeface="華康儷中黑" pitchFamily="49" charset="-120"/>
              </a:rPr>
              <a:t>超連鎖事業（</a:t>
            </a:r>
            <a:r>
              <a:rPr lang="en-US" altLang="zh-TW" sz="2000" dirty="0" smtClean="0">
                <a:ea typeface="華康儷中黑" pitchFamily="49" charset="-120"/>
              </a:rPr>
              <a:t>300 BV</a:t>
            </a:r>
            <a:r>
              <a:rPr lang="zh-TW" altLang="en-US" sz="2000" dirty="0" smtClean="0">
                <a:ea typeface="華康儷中黑" pitchFamily="49" charset="-120"/>
              </a:rPr>
              <a:t>及</a:t>
            </a:r>
            <a:r>
              <a:rPr lang="en-US" altLang="zh-TW" sz="2000" dirty="0" smtClean="0">
                <a:ea typeface="華康儷中黑" pitchFamily="49" charset="-120"/>
              </a:rPr>
              <a:t>3</a:t>
            </a:r>
            <a:r>
              <a:rPr lang="zh-TW" altLang="en-US" sz="2000" dirty="0" smtClean="0">
                <a:ea typeface="華康儷中黑" pitchFamily="49" charset="-120"/>
              </a:rPr>
              <a:t>個商業發展中心）</a:t>
            </a:r>
            <a:endParaRPr lang="en-US" altLang="zh-TW" sz="2000" dirty="0" smtClean="0">
              <a:ea typeface="華康儷中黑" pitchFamily="49" charset="-120"/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zh-TW" altLang="en-US" sz="2000" dirty="0" smtClean="0">
                <a:ea typeface="華康儷中黑" pitchFamily="49" charset="-120"/>
              </a:rPr>
              <a:t>獨立經銷商入會資料套裝</a:t>
            </a:r>
            <a:endParaRPr lang="en-US" altLang="zh-TW" sz="2000" dirty="0" smtClean="0">
              <a:ea typeface="華康儷中黑" pitchFamily="49" charset="-120"/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zh-TW" altLang="en-US" sz="2000" dirty="0" smtClean="0">
                <a:ea typeface="華康儷中黑" pitchFamily="49" charset="-120"/>
              </a:rPr>
              <a:t>建立事業資料</a:t>
            </a:r>
            <a:endParaRPr lang="en-US" altLang="zh-TW" sz="2000" dirty="0" smtClean="0">
              <a:ea typeface="華康儷中黑" pitchFamily="49" charset="-120"/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zh-TW" altLang="en-US" sz="2000" dirty="0" smtClean="0">
                <a:ea typeface="華康儷中黑" pitchFamily="49" charset="-120"/>
              </a:rPr>
              <a:t>網路中心</a:t>
            </a:r>
            <a:r>
              <a:rPr lang="en-US" altLang="zh-TW" sz="2000" dirty="0" smtClean="0">
                <a:ea typeface="華康儷中黑" pitchFamily="49" charset="-120"/>
              </a:rPr>
              <a:t> – </a:t>
            </a:r>
            <a:r>
              <a:rPr lang="zh-TW" altLang="en-US" sz="2000" dirty="0" smtClean="0">
                <a:ea typeface="華康儷中黑" pitchFamily="49" charset="-120"/>
              </a:rPr>
              <a:t>由美安網路中心專業團隊支援</a:t>
            </a:r>
            <a:endParaRPr lang="en-US" altLang="zh-TW" sz="2000" dirty="0" smtClean="0">
              <a:ea typeface="華康儷中黑" pitchFamily="49" charset="-120"/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endParaRPr lang="en-US" sz="2000" dirty="0" smtClean="0"/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Master </a:t>
            </a:r>
            <a:r>
              <a:rPr lang="en-US" sz="2000" dirty="0"/>
              <a:t>UnFranchise </a:t>
            </a:r>
            <a:r>
              <a:rPr lang="en-US" sz="2000" dirty="0" smtClean="0"/>
              <a:t>Business </a:t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300 BV &amp; 3 BDCs</a:t>
            </a:r>
            <a:r>
              <a:rPr lang="en-US" sz="2000" dirty="0" smtClean="0"/>
              <a:t>)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Independent </a:t>
            </a:r>
            <a:r>
              <a:rPr lang="en-US" sz="2000" dirty="0"/>
              <a:t>Distributor Subscription </a:t>
            </a:r>
            <a:r>
              <a:rPr lang="en-US" sz="2000" dirty="0" smtClean="0"/>
              <a:t>Kit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Business Building Materials 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dirty="0" err="1" smtClean="0"/>
              <a:t>maWebCenter</a:t>
            </a:r>
            <a:r>
              <a:rPr lang="en-US" sz="2000" dirty="0" smtClean="0"/>
              <a:t> – backed by maWebCenters Teams of Professionals</a:t>
            </a:r>
            <a:endParaRPr lang="en-US" sz="22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51600" y="1878291"/>
            <a:ext cx="2235200" cy="2209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3767" y="1447800"/>
            <a:ext cx="599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latin typeface="華康儷中黑" pitchFamily="49" charset="-120"/>
                <a:ea typeface="華康儷中黑" pitchFamily="49" charset="-120"/>
              </a:rPr>
              <a:t>助新事業夥伴起步</a:t>
            </a:r>
            <a:endParaRPr lang="en-US" altLang="zh-TW" sz="2400" b="1" dirty="0" smtClean="0">
              <a:latin typeface="華康儷中黑" pitchFamily="49" charset="-120"/>
              <a:ea typeface="華康儷中黑" pitchFamily="49" charset="-120"/>
            </a:endParaRPr>
          </a:p>
          <a:p>
            <a:pPr algn="ctr"/>
            <a:r>
              <a:rPr lang="en-US" sz="2400" b="1" dirty="0" smtClean="0"/>
              <a:t>Get a New Business Partner Started!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/>
              <a:t>USD$399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14484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2F8B7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914400"/>
            <a:ext cx="2819400" cy="502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zh-TW" altLang="zh-TW" sz="2400" dirty="0" smtClean="0">
                <a:latin typeface="華康儷中黑" pitchFamily="49" charset="-120"/>
                <a:ea typeface="華康儷中黑" pitchFamily="49" charset="-120"/>
              </a:rPr>
              <a:t>整體來說，購物程序已作調整，與現有的購物過程相似</a:t>
            </a:r>
            <a:endParaRPr lang="en-US" altLang="zh-TW" sz="2400" dirty="0" smtClean="0">
              <a:latin typeface="華康儷中黑" pitchFamily="49" charset="-120"/>
              <a:ea typeface="華康儷中黑" pitchFamily="49" charset="-120"/>
            </a:endParaRPr>
          </a:p>
          <a:p>
            <a:pPr defTabSz="457200">
              <a:lnSpc>
                <a:spcPct val="115000"/>
              </a:lnSpc>
              <a:spcAft>
                <a:spcPts val="1000"/>
              </a:spcAft>
            </a:pPr>
            <a:endParaRPr lang="en-US" sz="24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</a:endParaRPr>
          </a:p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Overall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, the shopping flow has changed to become more aligned with the conventional shopping experience. </a:t>
            </a:r>
            <a:endParaRPr lang="en-US" sz="2400" dirty="0">
              <a:solidFill>
                <a:prstClr val="black"/>
              </a:solidFill>
              <a:latin typeface="Calibri"/>
              <a:ea typeface="ＭＳ 明朝"/>
              <a:cs typeface="Mangal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28600"/>
            <a:ext cx="5486400" cy="640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4843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2F8B7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96027"/>
            <a:ext cx="4105643" cy="602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zh-TW" altLang="en-US" sz="2200" dirty="0" smtClean="0">
                <a:solidFill>
                  <a:prstClr val="black"/>
                </a:solidFill>
                <a:ea typeface="華康儷中黑" pitchFamily="49" charset="-120"/>
              </a:rPr>
              <a:t>自動購貨</a:t>
            </a:r>
            <a:endParaRPr lang="en-US" altLang="zh-TW" sz="2200" dirty="0" smtClean="0">
              <a:solidFill>
                <a:prstClr val="black"/>
              </a:solidFill>
              <a:ea typeface="華康儷中黑" pitchFamily="49" charset="-120"/>
            </a:endParaRPr>
          </a:p>
          <a:p>
            <a:pPr marL="285750" indent="-285750" defTabSz="457200">
              <a:lnSpc>
                <a:spcPct val="115000"/>
              </a:lnSpc>
              <a:spcAft>
                <a:spcPts val="1000"/>
              </a:spcAft>
              <a:buFont typeface="Arial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ea typeface="華康儷中黑" pitchFamily="49" charset="-120"/>
              </a:rPr>
              <a:t>全新改良搜尋功能</a:t>
            </a:r>
            <a:endParaRPr lang="en-US" altLang="zh-TW" sz="2200" dirty="0" smtClean="0">
              <a:solidFill>
                <a:prstClr val="black"/>
              </a:solidFill>
              <a:ea typeface="華康儷中黑" pitchFamily="49" charset="-120"/>
            </a:endParaRPr>
          </a:p>
          <a:p>
            <a:pPr marL="285750" indent="-285750" defTabSz="457200">
              <a:lnSpc>
                <a:spcPct val="115000"/>
              </a:lnSpc>
              <a:spcAft>
                <a:spcPts val="1000"/>
              </a:spcAft>
              <a:buFont typeface="Arial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ea typeface="華康儷中黑" pitchFamily="49" charset="-120"/>
              </a:rPr>
              <a:t>訂購產品</a:t>
            </a:r>
            <a:r>
              <a:rPr lang="en-US" altLang="zh-TW" sz="2200" dirty="0" smtClean="0">
                <a:solidFill>
                  <a:prstClr val="black"/>
                </a:solidFill>
                <a:ea typeface="華康儷中黑" pitchFamily="49" charset="-120"/>
              </a:rPr>
              <a:t> – </a:t>
            </a:r>
            <a:r>
              <a:rPr lang="zh-TW" altLang="zh-TW" sz="2200" dirty="0" smtClean="0">
                <a:ea typeface="華康儷中黑" pitchFamily="49" charset="-120"/>
              </a:rPr>
              <a:t>使用更簡</a:t>
            </a:r>
            <a:r>
              <a:rPr lang="zh-TW" altLang="en-US" sz="2200" dirty="0" smtClean="0">
                <a:ea typeface="華康儷中黑" pitchFamily="49" charset="-120"/>
              </a:rPr>
              <a:t>易</a:t>
            </a:r>
            <a:endParaRPr lang="en-US" altLang="zh-TW" sz="2200" dirty="0" smtClean="0">
              <a:solidFill>
                <a:prstClr val="black"/>
              </a:solidFill>
              <a:ea typeface="華康儷中黑" pitchFamily="49" charset="-120"/>
            </a:endParaRPr>
          </a:p>
          <a:p>
            <a:pPr marL="285750" indent="-285750" defTabSz="457200">
              <a:lnSpc>
                <a:spcPct val="115000"/>
              </a:lnSpc>
              <a:spcAft>
                <a:spcPts val="1000"/>
              </a:spcAft>
              <a:buFont typeface="Arial"/>
              <a:buChar char="•"/>
            </a:pPr>
            <a:r>
              <a:rPr lang="zh-TW" altLang="zh-TW" sz="2200" dirty="0" smtClean="0">
                <a:ea typeface="華康儷中黑" pitchFamily="49" charset="-120"/>
              </a:rPr>
              <a:t>加入</a:t>
            </a:r>
            <a:r>
              <a:rPr lang="en-US" altLang="zh-TW" sz="2200" dirty="0" smtClean="0">
                <a:ea typeface="華康儷中黑" pitchFamily="49" charset="-120"/>
              </a:rPr>
              <a:t>BV/IBV</a:t>
            </a:r>
            <a:r>
              <a:rPr lang="zh-TW" altLang="zh-TW" sz="2200" dirty="0" smtClean="0">
                <a:ea typeface="華康儷中黑" pitchFamily="49" charset="-120"/>
              </a:rPr>
              <a:t>最低要求與超連鎖事業管理系統最低要求的警示</a:t>
            </a:r>
            <a:endParaRPr lang="en-US" sz="2200" dirty="0" smtClean="0">
              <a:solidFill>
                <a:prstClr val="black"/>
              </a:solidFill>
              <a:latin typeface="Calibri"/>
            </a:endParaRPr>
          </a:p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Transfer </a:t>
            </a:r>
            <a:r>
              <a:rPr lang="en-US" sz="2200" dirty="0">
                <a:solidFill>
                  <a:prstClr val="black"/>
                </a:solidFill>
                <a:latin typeface="Calibri"/>
              </a:rPr>
              <a:t>Buying </a:t>
            </a:r>
            <a:endParaRPr lang="en-US" sz="2200" dirty="0" smtClean="0">
              <a:solidFill>
                <a:prstClr val="black"/>
              </a:solidFill>
              <a:latin typeface="Calibri"/>
            </a:endParaRPr>
          </a:p>
          <a:p>
            <a:pPr marL="285750" indent="-285750" defTabSz="457200">
              <a:lnSpc>
                <a:spcPct val="115000"/>
              </a:lnSpc>
              <a:spcAft>
                <a:spcPts val="1000"/>
              </a:spcAft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N</a:t>
            </a: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ew </a:t>
            </a:r>
            <a:r>
              <a:rPr lang="en-US" sz="2200" dirty="0">
                <a:solidFill>
                  <a:prstClr val="black"/>
                </a:solidFill>
                <a:latin typeface="Calibri"/>
              </a:rPr>
              <a:t>and better search functionality </a:t>
            </a:r>
            <a:endParaRPr lang="en-US" sz="2200" dirty="0" smtClean="0">
              <a:solidFill>
                <a:prstClr val="black"/>
              </a:solidFill>
              <a:latin typeface="Calibri"/>
            </a:endParaRPr>
          </a:p>
          <a:p>
            <a:pPr marL="285750" indent="-285750" defTabSz="457200">
              <a:lnSpc>
                <a:spcPct val="115000"/>
              </a:lnSpc>
              <a:spcAft>
                <a:spcPts val="1000"/>
              </a:spcAft>
              <a:buFont typeface="Arial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Product </a:t>
            </a:r>
            <a:r>
              <a:rPr lang="en-US" sz="2200" dirty="0">
                <a:solidFill>
                  <a:prstClr val="black"/>
                </a:solidFill>
                <a:latin typeface="Calibri"/>
              </a:rPr>
              <a:t>ordering -</a:t>
            </a: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Calibri"/>
              </a:rPr>
              <a:t>better user </a:t>
            </a: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experience </a:t>
            </a:r>
          </a:p>
          <a:p>
            <a:pPr marL="285750" indent="-285750" defTabSz="457200">
              <a:lnSpc>
                <a:spcPct val="115000"/>
              </a:lnSpc>
              <a:spcAft>
                <a:spcPts val="1000"/>
              </a:spcAft>
              <a:buFont typeface="Arial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Dynamic </a:t>
            </a:r>
            <a:r>
              <a:rPr lang="en-US" sz="2200" dirty="0">
                <a:solidFill>
                  <a:prstClr val="black"/>
                </a:solidFill>
                <a:latin typeface="Calibri"/>
              </a:rPr>
              <a:t>warning for minimum BV/IBV and UFMS has been added.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86783"/>
            <a:ext cx="39243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428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2F8B7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57074"/>
            <a:ext cx="3276600" cy="7020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15000"/>
              </a:lnSpc>
              <a:spcAft>
                <a:spcPts val="400"/>
              </a:spcAft>
            </a:pPr>
            <a:r>
              <a:rPr lang="zh-TW" altLang="zh-TW" sz="1700" dirty="0" smtClean="0">
                <a:ea typeface="華康儷中黑" pitchFamily="49" charset="-120"/>
              </a:rPr>
              <a:t>完成版面：我們將</a:t>
            </a:r>
            <a:r>
              <a:rPr lang="en-US" altLang="zh-TW" sz="1700" dirty="0" smtClean="0">
                <a:ea typeface="華康儷中黑" pitchFamily="49" charset="-120"/>
              </a:rPr>
              <a:t>002</a:t>
            </a:r>
            <a:r>
              <a:rPr lang="zh-TW" altLang="zh-TW" sz="1700" dirty="0" smtClean="0">
                <a:ea typeface="華康儷中黑" pitchFamily="49" charset="-120"/>
              </a:rPr>
              <a:t>與</a:t>
            </a:r>
            <a:r>
              <a:rPr lang="en-US" altLang="zh-TW" sz="1700" dirty="0" smtClean="0">
                <a:ea typeface="華康儷中黑" pitchFamily="49" charset="-120"/>
              </a:rPr>
              <a:t>003</a:t>
            </a:r>
            <a:r>
              <a:rPr lang="zh-TW" altLang="zh-TW" sz="1700" dirty="0" smtClean="0">
                <a:ea typeface="華康儷中黑" pitchFamily="49" charset="-120"/>
              </a:rPr>
              <a:t>設定為</a:t>
            </a:r>
            <a:r>
              <a:rPr lang="en-US" altLang="zh-TW" sz="1700" dirty="0" smtClean="0">
                <a:ea typeface="華康儷中黑" pitchFamily="49" charset="-120"/>
              </a:rPr>
              <a:t>BV</a:t>
            </a:r>
            <a:r>
              <a:rPr lang="zh-TW" altLang="zh-TW" sz="1700" dirty="0" smtClean="0">
                <a:ea typeface="華康儷中黑" pitchFamily="49" charset="-120"/>
              </a:rPr>
              <a:t>自動放置中心與</a:t>
            </a:r>
            <a:r>
              <a:rPr lang="en-US" altLang="zh-TW" sz="1700" dirty="0" smtClean="0">
                <a:ea typeface="華康儷中黑" pitchFamily="49" charset="-120"/>
              </a:rPr>
              <a:t>IBV</a:t>
            </a:r>
            <a:r>
              <a:rPr lang="zh-TW" altLang="zh-TW" sz="1700" dirty="0" smtClean="0">
                <a:ea typeface="華康儷中黑" pitchFamily="49" charset="-120"/>
              </a:rPr>
              <a:t>自動放置中心</a:t>
            </a:r>
            <a:endParaRPr lang="en-US" altLang="zh-TW" sz="1700" dirty="0" smtClean="0">
              <a:ea typeface="華康儷中黑" pitchFamily="49" charset="-120"/>
            </a:endParaRPr>
          </a:p>
          <a:p>
            <a:pPr defTabSz="457200">
              <a:lnSpc>
                <a:spcPct val="115000"/>
              </a:lnSpc>
              <a:spcAft>
                <a:spcPts val="400"/>
              </a:spcAft>
            </a:pPr>
            <a:r>
              <a:rPr lang="en-US" altLang="zh-TW" sz="1700" dirty="0" smtClean="0">
                <a:ea typeface="華康儷中黑" pitchFamily="49" charset="-120"/>
              </a:rPr>
              <a:t>001</a:t>
            </a:r>
            <a:r>
              <a:rPr lang="zh-TW" altLang="zh-TW" sz="1700" dirty="0" smtClean="0">
                <a:ea typeface="華康儷中黑" pitchFamily="49" charset="-120"/>
              </a:rPr>
              <a:t>則設定為獎勵業績商業發展中心</a:t>
            </a:r>
            <a:r>
              <a:rPr lang="en-US" altLang="zh-TW" sz="1700" dirty="0" smtClean="0">
                <a:ea typeface="華康儷中黑" pitchFamily="49" charset="-120"/>
              </a:rPr>
              <a:t>(IBDC)</a:t>
            </a:r>
          </a:p>
          <a:p>
            <a:pPr defTabSz="457200">
              <a:lnSpc>
                <a:spcPct val="115000"/>
              </a:lnSpc>
              <a:spcAft>
                <a:spcPts val="400"/>
              </a:spcAft>
            </a:pPr>
            <a:r>
              <a:rPr lang="zh-TW" altLang="zh-TW" sz="1700" dirty="0" smtClean="0">
                <a:ea typeface="華康儷中黑" pitchFamily="49" charset="-120"/>
              </a:rPr>
              <a:t>這些設定會自動於登記過程進行，並於完成頁面列出以讓經銷商留意此預設設定</a:t>
            </a:r>
            <a:endParaRPr lang="en-US" altLang="zh-TW" sz="1700" dirty="0" smtClean="0">
              <a:ea typeface="華康儷中黑" pitchFamily="49" charset="-120"/>
            </a:endParaRPr>
          </a:p>
          <a:p>
            <a:pPr defTabSz="457200">
              <a:lnSpc>
                <a:spcPct val="115000"/>
              </a:lnSpc>
              <a:spcAft>
                <a:spcPts val="400"/>
              </a:spcAft>
            </a:pPr>
            <a:r>
              <a:rPr lang="zh-TW" altLang="zh-TW" sz="1700" dirty="0" smtClean="0">
                <a:ea typeface="華康儷中黑" pitchFamily="49" charset="-120"/>
              </a:rPr>
              <a:t>經銷商可隨時於</a:t>
            </a:r>
            <a:r>
              <a:rPr lang="en-US" altLang="zh-TW" sz="1700" dirty="0" smtClean="0">
                <a:ea typeface="華康儷中黑" pitchFamily="49" charset="-120"/>
              </a:rPr>
              <a:t>unfranchise.com</a:t>
            </a:r>
            <a:r>
              <a:rPr lang="zh-TW" altLang="zh-TW" sz="1700" dirty="0" smtClean="0">
                <a:ea typeface="華康儷中黑" pitchFamily="49" charset="-120"/>
              </a:rPr>
              <a:t>變更設定</a:t>
            </a:r>
            <a:endParaRPr lang="en-US" sz="1700" dirty="0" smtClean="0">
              <a:solidFill>
                <a:prstClr val="black"/>
              </a:solidFill>
              <a:ea typeface="華康儷中黑" pitchFamily="49" charset="-120"/>
            </a:endParaRPr>
          </a:p>
          <a:p>
            <a:pPr defTabSz="457200">
              <a:lnSpc>
                <a:spcPct val="115000"/>
              </a:lnSpc>
              <a:spcAft>
                <a:spcPts val="40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Completed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screen: We are setting the BV auto placement and IBV auto placement to the 002 and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003.</a:t>
            </a:r>
          </a:p>
          <a:p>
            <a:pPr defTabSz="457200">
              <a:lnSpc>
                <a:spcPct val="115000"/>
              </a:lnSpc>
              <a:spcAft>
                <a:spcPts val="40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IBDC will be set to 001. </a:t>
            </a:r>
            <a:endParaRPr lang="en-US" sz="1600" dirty="0" smtClean="0">
              <a:solidFill>
                <a:prstClr val="black"/>
              </a:solidFill>
              <a:latin typeface="Calibri"/>
            </a:endParaRPr>
          </a:p>
          <a:p>
            <a:pPr defTabSz="457200">
              <a:lnSpc>
                <a:spcPct val="115000"/>
              </a:lnSpc>
              <a:spcAft>
                <a:spcPts val="40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This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information is done automatically during signup and will be displayed at the completion screen to make the Distributor aware of this default setting. </a:t>
            </a:r>
            <a:endParaRPr lang="en-US" sz="1600" dirty="0" smtClean="0">
              <a:solidFill>
                <a:prstClr val="black"/>
              </a:solidFill>
              <a:latin typeface="Calibri"/>
            </a:endParaRPr>
          </a:p>
          <a:p>
            <a:pPr defTabSz="457200">
              <a:lnSpc>
                <a:spcPct val="115000"/>
              </a:lnSpc>
              <a:spcAft>
                <a:spcPts val="40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Distributor can always go back and make changes on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unfranchise.com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944880"/>
            <a:ext cx="5544744" cy="484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8768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2F8B7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04800"/>
            <a:ext cx="2819400" cy="3962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zh-TW" altLang="zh-TW" sz="2200" dirty="0" smtClean="0">
                <a:ea typeface="華康儷中黑" pitchFamily="49" charset="-120"/>
              </a:rPr>
              <a:t>推薦人現在亦可回到入會登記窗口的登錄版面，當他／她完成登記新經銷商後，只需點擊「回到超連鎖事業管理系統」，即可直接開始為另一位新經銷商登記，而無需再回到</a:t>
            </a:r>
            <a:r>
              <a:rPr lang="en-US" altLang="zh-TW" sz="2200" dirty="0" smtClean="0">
                <a:ea typeface="華康儷中黑" pitchFamily="49" charset="-120"/>
              </a:rPr>
              <a:t>unfranchise.com</a:t>
            </a:r>
            <a:endParaRPr lang="en-US" sz="2200" dirty="0" smtClean="0">
              <a:solidFill>
                <a:prstClr val="black"/>
              </a:solidFill>
              <a:ea typeface="華康儷中黑" pitchFamily="49" charset="-12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838200"/>
            <a:ext cx="5943600" cy="351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" y="4343400"/>
            <a:ext cx="457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We also allow the Sponsor to go back to the SUW landing screen, once he/she is done registering a new UFO, by clicking on ‘Return to </a:t>
            </a:r>
            <a:r>
              <a:rPr lang="en-US" sz="2000" dirty="0" err="1" smtClean="0">
                <a:solidFill>
                  <a:prstClr val="black"/>
                </a:solidFill>
              </a:rPr>
              <a:t>UnFranchise</a:t>
            </a:r>
            <a:r>
              <a:rPr lang="en-US" sz="2000" dirty="0" smtClean="0">
                <a:solidFill>
                  <a:prstClr val="black"/>
                </a:solidFill>
              </a:rPr>
              <a:t>,' so that he/she can start registering a new UFO directly instead of having to log back in to unfranchise.com.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374544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82" name="Picture 1" descr="June 2010 052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483" name="TextBox 2"/>
          <p:cNvSpPr txBox="1">
            <a:spLocks noChangeArrowheads="1"/>
          </p:cNvSpPr>
          <p:nvPr/>
        </p:nvSpPr>
        <p:spPr bwMode="auto">
          <a:xfrm>
            <a:off x="2209800" y="152400"/>
            <a:ext cx="4876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放假</a:t>
            </a:r>
            <a:endParaRPr lang="en-US" altLang="zh-TW" sz="4000" dirty="0" smtClean="0">
              <a:solidFill>
                <a:srgbClr val="000000"/>
              </a:solidFill>
              <a:latin typeface="Arial" pitchFamily="34" charset="0"/>
              <a:ea typeface="華康儷中黑" pitchFamily="49" charset="-120"/>
              <a:cs typeface="Arial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latin typeface="Arial"/>
                <a:cs typeface="Arial" pitchFamily="34" charset="0"/>
              </a:rPr>
              <a:t>Relaxing</a:t>
            </a:r>
            <a:endParaRPr lang="en-US" sz="4000" b="1" dirty="0"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6720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06" name="Picture 1" descr="June 2010 053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3507" name="TextBox 2"/>
          <p:cNvSpPr txBox="1">
            <a:spLocks noChangeArrowheads="1"/>
          </p:cNvSpPr>
          <p:nvPr/>
        </p:nvSpPr>
        <p:spPr bwMode="auto">
          <a:xfrm>
            <a:off x="2971800" y="381000"/>
            <a:ext cx="37338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4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工作</a:t>
            </a:r>
            <a:endParaRPr lang="en-US" sz="4400" b="1" dirty="0" smtClean="0">
              <a:solidFill>
                <a:srgbClr val="000000"/>
              </a:solidFill>
              <a:latin typeface="Arial"/>
              <a:cs typeface="Arial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Working </a:t>
            </a:r>
            <a:r>
              <a:rPr lang="en-US" sz="4400" b="1" dirty="0">
                <a:solidFill>
                  <a:srgbClr val="000000"/>
                </a:solidFill>
                <a:latin typeface="Arial"/>
                <a:cs typeface="Arial" pitchFamily="34" charset="0"/>
                <a:sym typeface="Wingdings" pitchFamily="2" charset="2"/>
              </a:rPr>
              <a:t></a:t>
            </a:r>
            <a:endParaRPr lang="en-US" sz="4400" b="1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2417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o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09800" y="152400"/>
            <a:ext cx="4876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5400" dirty="0" smtClean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放假</a:t>
            </a:r>
            <a:endParaRPr lang="en-US" altLang="zh-TW" sz="5400" b="1" dirty="0" smtClean="0">
              <a:solidFill>
                <a:srgbClr val="FFFFFF"/>
              </a:solidFill>
              <a:latin typeface="Arial" pitchFamily="34" charset="0"/>
              <a:ea typeface="華康儷中黑" pitchFamily="49" charset="-120"/>
              <a:cs typeface="Arial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solidFill>
                  <a:schemeClr val="bg1"/>
                </a:solidFill>
                <a:latin typeface="Arial"/>
                <a:cs typeface="Arial" pitchFamily="34" charset="0"/>
              </a:rPr>
              <a:t>Relaxing</a:t>
            </a:r>
            <a:endParaRPr lang="en-US" sz="5400" b="1" dirty="0">
              <a:solidFill>
                <a:schemeClr val="bg1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6157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ol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971800" y="381000"/>
            <a:ext cx="37338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400" b="1" dirty="0" smtClean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工作</a:t>
            </a:r>
            <a:endParaRPr lang="en-US" altLang="zh-TW" sz="4400" b="1" dirty="0" smtClean="0">
              <a:solidFill>
                <a:srgbClr val="FFFFFF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 pitchFamily="34" charset="0"/>
              </a:rPr>
              <a:t>Working </a:t>
            </a:r>
            <a:r>
              <a:rPr lang="en-US" sz="4400" b="1" dirty="0">
                <a:solidFill>
                  <a:srgbClr val="FFFFFF"/>
                </a:solidFill>
                <a:latin typeface="Arial"/>
                <a:cs typeface="Arial" pitchFamily="34" charset="0"/>
                <a:sym typeface="Wingdings" pitchFamily="2" charset="2"/>
              </a:rPr>
              <a:t></a:t>
            </a:r>
            <a:endParaRPr lang="en-US" sz="4400" b="1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0818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62000" y="2590800"/>
            <a:ext cx="76485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Simplify</a:t>
            </a:r>
          </a:p>
        </p:txBody>
      </p:sp>
      <p:pic>
        <p:nvPicPr>
          <p:cNvPr id="2" name="Picture 1" descr="IMG_23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5800" y="381000"/>
            <a:ext cx="7848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FFFFFF"/>
                </a:solidFill>
                <a:latin typeface="Arial"/>
                <a:cs typeface="Arial" pitchFamily="34" charset="0"/>
              </a:rPr>
              <a:t>Placed a new Partner </a:t>
            </a:r>
            <a:r>
              <a:rPr lang="en-US" sz="4400" b="1" dirty="0">
                <a:solidFill>
                  <a:srgbClr val="FFFFFF"/>
                </a:solidFill>
                <a:latin typeface="Arial"/>
                <a:cs typeface="Arial" pitchFamily="34" charset="0"/>
                <a:sym typeface="Wingdings" pitchFamily="2" charset="2"/>
              </a:rPr>
              <a:t></a:t>
            </a:r>
            <a:endParaRPr lang="en-US" sz="4400" b="1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895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0" y="76200"/>
            <a:ext cx="4572000" cy="6705600"/>
            <a:chOff x="2286000" y="0"/>
            <a:chExt cx="4572000" cy="6705600"/>
          </a:xfrm>
        </p:grpSpPr>
        <p:pic>
          <p:nvPicPr>
            <p:cNvPr id="3" name="Picture 2" descr="M:\Events\Convention\Leadership School\LS2013\LS2013EventSignage_Vertical.png"/>
            <p:cNvPicPr>
              <a:picLocks noChangeAspect="1" noChangeArrowheads="1"/>
            </p:cNvPicPr>
            <p:nvPr/>
          </p:nvPicPr>
          <p:blipFill>
            <a:blip r:embed="rId2" cstate="print"/>
            <a:srcRect l="19362" t="11403" r="20160" b="34432"/>
            <a:stretch>
              <a:fillRect/>
            </a:stretch>
          </p:blipFill>
          <p:spPr bwMode="auto">
            <a:xfrm>
              <a:off x="2286000" y="0"/>
              <a:ext cx="4572000" cy="5791200"/>
            </a:xfrm>
            <a:prstGeom prst="rect">
              <a:avLst/>
            </a:prstGeom>
            <a:noFill/>
          </p:spPr>
        </p:pic>
        <p:pic>
          <p:nvPicPr>
            <p:cNvPr id="4" name="Picture 2" descr="M:\Events\Convention\Leadership School\LS2013\LS2013EventSignage_Vertical.png"/>
            <p:cNvPicPr>
              <a:picLocks noChangeAspect="1" noChangeArrowheads="1"/>
            </p:cNvPicPr>
            <p:nvPr/>
          </p:nvPicPr>
          <p:blipFill>
            <a:blip r:embed="rId3" cstate="print"/>
            <a:srcRect l="14113" t="67703" r="13307" b="19236"/>
            <a:stretch>
              <a:fillRect/>
            </a:stretch>
          </p:blipFill>
          <p:spPr bwMode="auto">
            <a:xfrm>
              <a:off x="2476500" y="5638800"/>
              <a:ext cx="4191000" cy="10668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xmlns="" val="981377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o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09800" y="152400"/>
            <a:ext cx="4876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5400" dirty="0" smtClean="0">
                <a:solidFill>
                  <a:srgbClr val="FFFFFF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放假</a:t>
            </a:r>
            <a:endParaRPr lang="en-US" altLang="zh-TW" sz="5400" dirty="0" smtClean="0">
              <a:solidFill>
                <a:srgbClr val="FFFFFF"/>
              </a:solidFill>
              <a:latin typeface="Arial" pitchFamily="34" charset="0"/>
              <a:ea typeface="華康儷中黑" pitchFamily="49" charset="-120"/>
              <a:cs typeface="Arial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solidFill>
                  <a:schemeClr val="bg1"/>
                </a:solidFill>
                <a:latin typeface="Arial"/>
                <a:cs typeface="Arial" pitchFamily="34" charset="0"/>
              </a:rPr>
              <a:t>Relaxing</a:t>
            </a:r>
            <a:endParaRPr lang="en-US" sz="5400" b="1" dirty="0">
              <a:solidFill>
                <a:schemeClr val="bg1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6158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33400" y="2362200"/>
            <a:ext cx="7953375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0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</a:rPr>
              <a:t>全新超連鎖事業簡報短片</a:t>
            </a:r>
            <a:endParaRPr lang="en-US" altLang="zh-TW" sz="40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New </a:t>
            </a:r>
            <a:r>
              <a:rPr lang="en-US" sz="3600" dirty="0" err="1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UnFranchise</a:t>
            </a:r>
            <a:r>
              <a:rPr lang="en-US" sz="36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 Business video</a:t>
            </a:r>
            <a:r>
              <a:rPr lang="en-US" sz="3600" dirty="0" smtClean="0">
                <a:solidFill>
                  <a:srgbClr val="0000FF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15124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62000" y="530959"/>
            <a:ext cx="7648575" cy="604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u="sng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</a:rPr>
              <a:t>超連鎖事業簡報短片</a:t>
            </a:r>
            <a:endParaRPr lang="en-US" altLang="zh-TW" sz="2400" u="sng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32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</a:rPr>
              <a:t>超連鎖事業簡報</a:t>
            </a:r>
            <a:r>
              <a:rPr lang="en-US" altLang="zh-TW" sz="20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 (22:36)</a:t>
            </a: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20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</a:rPr>
              <a:t>美安香港及</a:t>
            </a:r>
            <a:r>
              <a:rPr lang="en-US" altLang="zh-TW" sz="20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HK.SHOP.COM</a:t>
            </a:r>
            <a:r>
              <a:rPr lang="zh-TW" altLang="en-US" sz="20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</a:rPr>
              <a:t>概要</a:t>
            </a:r>
            <a:r>
              <a:rPr lang="en-US" altLang="zh-TW" sz="20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</a:rPr>
              <a:t> </a:t>
            </a:r>
            <a:r>
              <a:rPr lang="en-US" altLang="zh-TW" sz="20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(4:28)</a:t>
            </a: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20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</a:rPr>
              <a:t>產品分銷及互聯網行銷</a:t>
            </a:r>
            <a:r>
              <a:rPr lang="en-US" altLang="zh-TW" sz="20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 (3:25)</a:t>
            </a: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20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</a:rPr>
              <a:t>水平行銷</a:t>
            </a:r>
            <a:r>
              <a:rPr lang="en-US" altLang="zh-TW" sz="20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US" altLang="zh-TW" sz="20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</a:rPr>
              <a:t> v.</a:t>
            </a:r>
            <a:r>
              <a:rPr lang="zh-TW" altLang="en-US" sz="20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</a:rPr>
              <a:t>垂直行銷</a:t>
            </a:r>
            <a:r>
              <a:rPr lang="en-US" altLang="zh-TW" sz="20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 (1:35)</a:t>
            </a: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20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000" dirty="0" smtClean="0">
                <a:solidFill>
                  <a:srgbClr val="000000"/>
                </a:solidFill>
                <a:latin typeface="Arial" pitchFamily="34" charset="0"/>
                <a:ea typeface="華康儷中黑" pitchFamily="49" charset="-120"/>
                <a:cs typeface="Arial" pitchFamily="34" charset="0"/>
              </a:rPr>
              <a:t>5</a:t>
            </a:r>
            <a:r>
              <a:rPr lang="zh-TW" altLang="en-US" sz="20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</a:rPr>
              <a:t>個建立超連鎖事業的步驟</a:t>
            </a:r>
            <a:r>
              <a:rPr lang="en-US" altLang="zh-TW" sz="20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 (13:03)</a:t>
            </a: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28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marL="457200" indent="-457200"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altLang="zh-TW" sz="23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YouTube</a:t>
            </a:r>
          </a:p>
          <a:p>
            <a:pPr marL="457200" indent="-457200"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endParaRPr lang="en-US" sz="2800" u="sng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u="sng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UnFranchise Business video</a:t>
            </a:r>
            <a:endParaRPr lang="en-US" sz="24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The UnFranchise Business Presentation (22:36)</a:t>
            </a: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Market Hong Kong &amp; HK.SHOP.COM overview (4:28)</a:t>
            </a: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Product Brokerage &amp; Internet Marketing (3:25)</a:t>
            </a: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Horizontal v. Vertical (</a:t>
            </a:r>
            <a:r>
              <a:rPr lang="en-US" altLang="zh-TW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1:35</a:t>
            </a:r>
            <a:r>
              <a:rPr lang="en-US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)</a:t>
            </a: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Five Steps to Build an UnFranchise Business (13:03)</a:t>
            </a: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3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marL="457200" indent="-457200"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3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YouTube</a:t>
            </a:r>
            <a:endParaRPr lang="en-US" sz="2300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marL="457200" indent="-457200"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endParaRPr lang="en-US" sz="2800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127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62000" y="685800"/>
            <a:ext cx="764857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u="sng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</a:rPr>
              <a:t>如何運用超連鎖事業簡報短片</a:t>
            </a:r>
            <a:endParaRPr lang="en-US" altLang="zh-TW" sz="2400" u="sng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20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20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</a:endParaRPr>
          </a:p>
          <a:p>
            <a:pPr indent="-457200"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zh-TW" altLang="en-US" sz="20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用「概要」短片作為開始介紹，社交媒體</a:t>
            </a:r>
            <a:endParaRPr lang="en-US" altLang="zh-TW" sz="20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20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indent="-457200"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zh-TW" altLang="en-US" sz="2000" dirty="0" smtClean="0">
                <a:solidFill>
                  <a:prstClr val="black"/>
                </a:solidFill>
                <a:latin typeface="Arial" pitchFamily="34" charset="0"/>
                <a:ea typeface="華康儷中黑" pitchFamily="49" charset="-120"/>
                <a:cs typeface="Arial" pitchFamily="34" charset="0"/>
              </a:rPr>
              <a:t>全新</a:t>
            </a:r>
            <a:r>
              <a:rPr lang="en-US" altLang="zh-TW" sz="2000" dirty="0" smtClean="0">
                <a:solidFill>
                  <a:prstClr val="black"/>
                </a:solidFill>
                <a:latin typeface="Arial" pitchFamily="34" charset="0"/>
                <a:ea typeface="華康儷中黑" pitchFamily="49" charset="-120"/>
                <a:cs typeface="Arial" pitchFamily="34" charset="0"/>
              </a:rPr>
              <a:t>9:30</a:t>
            </a:r>
            <a:r>
              <a:rPr lang="zh-TW" altLang="en-US" sz="2000" dirty="0" smtClean="0">
                <a:solidFill>
                  <a:prstClr val="black"/>
                </a:solidFill>
                <a:latin typeface="Arial" pitchFamily="34" charset="0"/>
                <a:ea typeface="華康儷中黑" pitchFamily="49" charset="-120"/>
                <a:cs typeface="Arial" pitchFamily="34" charset="0"/>
              </a:rPr>
              <a:t>短片</a:t>
            </a:r>
            <a:endParaRPr lang="en-US" altLang="zh-TW" sz="2000" dirty="0" smtClean="0">
              <a:solidFill>
                <a:prstClr val="black"/>
              </a:solidFill>
              <a:latin typeface="Arial" pitchFamily="34" charset="0"/>
              <a:ea typeface="華康儷中黑" pitchFamily="49" charset="-120"/>
              <a:cs typeface="Arial" pitchFamily="34" charset="0"/>
            </a:endParaRP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20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indent="-457200"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zh-TW" altLang="en-US" sz="20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家庭事業簡報會 </a:t>
            </a:r>
            <a:r>
              <a:rPr lang="en-US" altLang="zh-TW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(HBP)</a:t>
            </a: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20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indent="-457200"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zh-TW" altLang="en-US" sz="20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一對一，二對一會議</a:t>
            </a:r>
            <a:endParaRPr lang="en-US" altLang="zh-TW" sz="20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20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indent="-457200"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zh-TW" altLang="en-US" sz="20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跟進</a:t>
            </a:r>
            <a:endParaRPr lang="en-US" altLang="zh-TW" sz="20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u="sng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u="sng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How to Use the UBP videos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indent="-457200"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Use ‘Overview’ as introduction, social media</a:t>
            </a: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indent="-457200"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New 9:</a:t>
            </a:r>
            <a:r>
              <a:rPr lang="en-US" dirty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3</a:t>
            </a:r>
            <a:r>
              <a:rPr lang="en-US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0 video</a:t>
            </a: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indent="-457200"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HBP</a:t>
            </a: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indent="-457200"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1 on 1, 2 on 1 meetings</a:t>
            </a:r>
          </a:p>
          <a:p>
            <a:pPr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indent="-457200" defTabSz="457200" fontAlgn="base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Follow up </a:t>
            </a:r>
          </a:p>
          <a:p>
            <a:pPr marL="457200" indent="-457200" defTabSz="4572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endParaRPr lang="en-US" sz="2800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173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33400" y="1143000"/>
            <a:ext cx="795337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8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</a:rPr>
              <a:t>全新超連鎖事業簡報短片</a:t>
            </a:r>
            <a:endParaRPr lang="en-US" altLang="zh-TW" sz="38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</a:endParaRP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38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</a:endParaRPr>
          </a:p>
          <a:p>
            <a:pPr lvl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800" dirty="0" smtClean="0">
                <a:solidFill>
                  <a:srgbClr val="0000FF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已經推出！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New UnFranchise Business video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smtClean="0">
                <a:solidFill>
                  <a:srgbClr val="0000FF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It’s ready NOW! </a:t>
            </a:r>
          </a:p>
        </p:txBody>
      </p:sp>
    </p:spTree>
    <p:extLst>
      <p:ext uri="{BB962C8B-B14F-4D97-AF65-F5344CB8AC3E}">
        <p14:creationId xmlns="" xmlns:p14="http://schemas.microsoft.com/office/powerpoint/2010/main" val="231994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Show Video Preview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295400"/>
            <a:ext cx="3200400" cy="1516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zh-TW" altLang="en-US" sz="22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  <a:cs typeface="Mangal"/>
              </a:rPr>
              <a:t>美安香港</a:t>
            </a:r>
            <a:r>
              <a:rPr lang="en-US" altLang="zh-TW" sz="2200" dirty="0" smtClean="0">
                <a:solidFill>
                  <a:prstClr val="black"/>
                </a:solidFill>
                <a:ea typeface="ＭＳ 明朝"/>
                <a:cs typeface="Mangal"/>
              </a:rPr>
              <a:t>YouTube</a:t>
            </a:r>
            <a:r>
              <a:rPr lang="zh-TW" altLang="en-US" sz="22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  <a:cs typeface="Mangal"/>
              </a:rPr>
              <a:t>頻道：</a:t>
            </a:r>
            <a:endParaRPr lang="en-US" sz="22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  <a:cs typeface="Mangal"/>
            </a:endParaRPr>
          </a:p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en-US" sz="2200" dirty="0" smtClean="0">
                <a:solidFill>
                  <a:prstClr val="black"/>
                </a:solidFill>
                <a:latin typeface="Calibri"/>
                <a:ea typeface="ＭＳ 明朝"/>
                <a:cs typeface="Mangal"/>
              </a:rPr>
              <a:t>YouTube.com/</a:t>
            </a:r>
          </a:p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en-US" sz="2200" dirty="0" err="1" smtClean="0">
                <a:solidFill>
                  <a:prstClr val="black"/>
                </a:solidFill>
                <a:latin typeface="Calibri"/>
                <a:ea typeface="ＭＳ 明朝"/>
                <a:cs typeface="Mangal"/>
              </a:rPr>
              <a:t>markethongkongvideos</a:t>
            </a:r>
            <a:endParaRPr lang="en-US" sz="2200" dirty="0">
              <a:solidFill>
                <a:prstClr val="black"/>
              </a:solidFill>
              <a:latin typeface="Calibri"/>
              <a:ea typeface="ＭＳ 明朝"/>
              <a:cs typeface="Mangal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3400" y="430593"/>
            <a:ext cx="5943600" cy="551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37239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800" y="3899955"/>
            <a:ext cx="7986145" cy="2944662"/>
          </a:xfrm>
          <a:prstGeom prst="rect">
            <a:avLst/>
          </a:prstGeom>
        </p:spPr>
      </p:pic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0" y="6515100"/>
            <a:ext cx="9140118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/>
            <a:r>
              <a:rPr lang="en-US" sz="1000" dirty="0" smtClean="0">
                <a:solidFill>
                  <a:srgbClr val="042555"/>
                </a:solidFill>
                <a:latin typeface="Arial"/>
                <a:cs typeface="Arial"/>
              </a:rPr>
              <a:t>Copyright © 2013 </a:t>
            </a:r>
            <a:r>
              <a:rPr lang="zh-TW" altLang="en-US" sz="1000" dirty="0" smtClean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美</a:t>
            </a:r>
            <a:r>
              <a:rPr lang="zh-TW" altLang="en-US" sz="1000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安公司</a:t>
            </a:r>
            <a:r>
              <a:rPr lang="en-US" sz="1000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16641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400" y="5638800"/>
            <a:ext cx="911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Hant" altLang="en-US" sz="1600" dirty="0">
                <a:solidFill>
                  <a:srgbClr val="042555"/>
                </a:solidFill>
                <a:latin typeface="Arial" pitchFamily="34" charset="0"/>
                <a:ea typeface="華康儷中黑" pitchFamily="49" charset="-120"/>
                <a:cs typeface="Arial" pitchFamily="34" charset="0"/>
              </a:rPr>
              <a:t>估計累積零售額 </a:t>
            </a:r>
            <a:r>
              <a:rPr lang="en-US" sz="1600" baseline="30000" dirty="0">
                <a:solidFill>
                  <a:srgbClr val="042555"/>
                </a:solidFill>
                <a:latin typeface="Arial" pitchFamily="34" charset="0"/>
                <a:ea typeface="華康儷中黑" pitchFamily="49" charset="-120"/>
                <a:cs typeface="Arial" pitchFamily="34" charset="0"/>
              </a:rPr>
              <a:t>†</a:t>
            </a:r>
            <a:r>
              <a:rPr lang="en-US" sz="1600" dirty="0">
                <a:solidFill>
                  <a:srgbClr val="042555"/>
                </a:solidFill>
                <a:latin typeface="Arial" pitchFamily="34" charset="0"/>
                <a:ea typeface="華康儷中黑" pitchFamily="49" charset="-120"/>
                <a:cs typeface="Arial" pitchFamily="34" charset="0"/>
              </a:rPr>
              <a:t>:</a:t>
            </a:r>
          </a:p>
          <a:p>
            <a:pPr algn="ctr" defTabSz="457200"/>
            <a:r>
              <a:rPr lang="en-US" sz="2800" b="1" dirty="0">
                <a:solidFill>
                  <a:srgbClr val="008FAB"/>
                </a:solidFill>
                <a:latin typeface="Arial"/>
                <a:cs typeface="Arial"/>
              </a:rPr>
              <a:t>$5,311,649,699*</a:t>
            </a:r>
          </a:p>
          <a:p>
            <a:pPr algn="ctr" defTabSz="457200"/>
            <a:endParaRPr lang="en-US" sz="2000" b="1" dirty="0">
              <a:solidFill>
                <a:srgbClr val="042555"/>
              </a:solidFill>
              <a:latin typeface="Arial"/>
              <a:cs typeface="Arial"/>
            </a:endParaRPr>
          </a:p>
        </p:txBody>
      </p:sp>
      <p:sp>
        <p:nvSpPr>
          <p:cNvPr id="267272" name="Rectangle 17"/>
          <p:cNvSpPr>
            <a:spLocks noChangeArrowheads="1"/>
          </p:cNvSpPr>
          <p:nvPr/>
        </p:nvSpPr>
        <p:spPr bwMode="auto">
          <a:xfrm>
            <a:off x="25400" y="6553200"/>
            <a:ext cx="4953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/>
            <a:r>
              <a:rPr lang="zh-Hant" altLang="en-US" sz="900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*從公司創立至</a:t>
            </a:r>
            <a:r>
              <a:rPr lang="en-US" altLang="zh-Hant" sz="900" dirty="0">
                <a:solidFill>
                  <a:srgbClr val="042555"/>
                </a:solidFill>
                <a:latin typeface="Arial"/>
                <a:ea typeface="儷黑 Pro"/>
                <a:cs typeface="Arial"/>
              </a:rPr>
              <a:t>2013</a:t>
            </a:r>
            <a:r>
              <a:rPr lang="zh-Hant" altLang="en-US" sz="900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年</a:t>
            </a:r>
            <a:r>
              <a:rPr lang="en-US" altLang="zh-Hant" sz="900" dirty="0">
                <a:solidFill>
                  <a:srgbClr val="042555"/>
                </a:solidFill>
                <a:latin typeface="Arial"/>
                <a:ea typeface="儷黑 Pro"/>
                <a:cs typeface="Arial"/>
              </a:rPr>
              <a:t>6</a:t>
            </a:r>
            <a:r>
              <a:rPr lang="zh-Hant" altLang="en-US" sz="900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月</a:t>
            </a:r>
            <a:r>
              <a:rPr lang="en-US" altLang="zh-Hant" sz="900" dirty="0">
                <a:solidFill>
                  <a:srgbClr val="042555"/>
                </a:solidFill>
                <a:latin typeface="Arial"/>
                <a:ea typeface="儷黑 Pro"/>
                <a:cs typeface="Arial"/>
              </a:rPr>
              <a:t>30</a:t>
            </a:r>
            <a:r>
              <a:rPr lang="zh-Hant" altLang="en-US" sz="900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日止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4114800" y="6553200"/>
            <a:ext cx="4953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 defTabSz="457200"/>
            <a:r>
              <a:rPr lang="en-US" altLang="zh-Hant" sz="900" baseline="30000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†</a:t>
            </a:r>
            <a:r>
              <a:rPr lang="zh-Hant" altLang="en-US" sz="900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估計累積零售額根據建議零售價計算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0" y="216048"/>
            <a:ext cx="7166541" cy="529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5484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3" y="5100128"/>
            <a:ext cx="8757456" cy="1555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16" y="419360"/>
            <a:ext cx="8763121" cy="4257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52400" y="2133600"/>
            <a:ext cx="8991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4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</a:rPr>
              <a:t>化繁為簡及提升</a:t>
            </a:r>
            <a:endParaRPr lang="en-US" altLang="zh-TW" sz="44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Simplify &amp; Improve</a:t>
            </a:r>
            <a:endParaRPr lang="en-US" sz="54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896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8333" r="8333"/>
          <a:stretch>
            <a:fillRect/>
          </a:stretch>
        </p:blipFill>
        <p:spPr bwMode="auto">
          <a:xfrm>
            <a:off x="-64325" y="-11875"/>
            <a:ext cx="9235440" cy="6926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5144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252728"/>
            <a:ext cx="9327812" cy="4663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68" y="304694"/>
            <a:ext cx="8395032" cy="6093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306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400" y="1307275"/>
            <a:ext cx="9194400" cy="460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8395032" cy="60938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52800" y="368195"/>
            <a:ext cx="3886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zh-TW" sz="3500" dirty="0" smtClean="0">
                <a:solidFill>
                  <a:srgbClr val="07B7CF"/>
                </a:solidFill>
                <a:ea typeface="華康儷中黑" pitchFamily="49" charset="-120"/>
              </a:rPr>
              <a:t>嬰幼兒</a:t>
            </a:r>
            <a:r>
              <a:rPr lang="zh-TW" altLang="en-US" sz="3500" dirty="0" smtClean="0">
                <a:solidFill>
                  <a:srgbClr val="07B7CF"/>
                </a:solidFill>
                <a:ea typeface="華康儷中黑" pitchFamily="49" charset="-120"/>
              </a:rPr>
              <a:t>護理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8333" r="8333" b="13778"/>
          <a:stretch>
            <a:fillRect/>
          </a:stretch>
        </p:blipFill>
        <p:spPr bwMode="auto">
          <a:xfrm>
            <a:off x="0" y="0"/>
            <a:ext cx="9144000" cy="591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0979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050" y="228601"/>
            <a:ext cx="8385463" cy="8178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58370"/>
            <a:ext cx="9144000" cy="5899630"/>
          </a:xfrm>
          <a:prstGeom prst="rect">
            <a:avLst/>
          </a:prstGeom>
        </p:spPr>
      </p:pic>
      <p:grpSp>
        <p:nvGrpSpPr>
          <p:cNvPr id="3" name="Group 9"/>
          <p:cNvGrpSpPr/>
          <p:nvPr/>
        </p:nvGrpSpPr>
        <p:grpSpPr>
          <a:xfrm>
            <a:off x="152400" y="304800"/>
            <a:ext cx="8915401" cy="6553201"/>
            <a:chOff x="152400" y="304800"/>
            <a:chExt cx="8915401" cy="6553201"/>
          </a:xfrm>
        </p:grpSpPr>
        <p:grpSp>
          <p:nvGrpSpPr>
            <p:cNvPr id="5" name="Group 7"/>
            <p:cNvGrpSpPr/>
            <p:nvPr/>
          </p:nvGrpSpPr>
          <p:grpSpPr>
            <a:xfrm>
              <a:off x="152400" y="1015728"/>
              <a:ext cx="8915401" cy="5842273"/>
              <a:chOff x="152400" y="1015728"/>
              <a:chExt cx="8915401" cy="5842273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8889" t="10667" r="27222" b="44889"/>
              <a:stretch>
                <a:fillRect/>
              </a:stretch>
            </p:blipFill>
            <p:spPr bwMode="auto">
              <a:xfrm>
                <a:off x="228600" y="1046454"/>
                <a:ext cx="4128027" cy="26126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31667" t="16204" r="28889" b="38462"/>
              <a:stretch>
                <a:fillRect/>
              </a:stretch>
            </p:blipFill>
            <p:spPr bwMode="auto">
              <a:xfrm>
                <a:off x="152400" y="3794605"/>
                <a:ext cx="4343400" cy="3063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32778" t="23111" r="29444" b="32444"/>
              <a:stretch>
                <a:fillRect/>
              </a:stretch>
            </p:blipFill>
            <p:spPr bwMode="auto">
              <a:xfrm>
                <a:off x="4648201" y="3725143"/>
                <a:ext cx="4419600" cy="31328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1111" t="15282" r="30000" b="43829"/>
              <a:stretch>
                <a:fillRect/>
              </a:stretch>
            </p:blipFill>
            <p:spPr bwMode="auto">
              <a:xfrm>
                <a:off x="4648200" y="1015728"/>
                <a:ext cx="4419601" cy="2641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4050" y="304800"/>
              <a:ext cx="3121150" cy="539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359126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4048" y="1447800"/>
            <a:ext cx="41879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 defTabSz="457200">
              <a:lnSpc>
                <a:spcPct val="120000"/>
              </a:lnSpc>
            </a:pPr>
            <a:r>
              <a:rPr lang="zh-Hant" altLang="en-US" sz="2000" b="1" u="sng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加入費用包括：</a:t>
            </a:r>
          </a:p>
          <a:p>
            <a:pPr marL="114300" indent="-114300" defTabSz="457200">
              <a:lnSpc>
                <a:spcPct val="120000"/>
              </a:lnSpc>
            </a:pPr>
            <a:endParaRPr lang="en-US" sz="2000" dirty="0">
              <a:solidFill>
                <a:srgbClr val="042555"/>
              </a:solidFill>
              <a:latin typeface="儷黑 Pro"/>
              <a:cs typeface="儷黑 Pro"/>
            </a:endParaRPr>
          </a:p>
          <a:p>
            <a:pPr marL="177800" indent="-177800" defTabSz="457200">
              <a:lnSpc>
                <a:spcPct val="120000"/>
              </a:lnSpc>
              <a:buFont typeface="Arial"/>
              <a:buChar char="•"/>
            </a:pPr>
            <a:r>
              <a:rPr lang="en-US" altLang="zh-Hant" sz="2000" b="1" dirty="0">
                <a:solidFill>
                  <a:srgbClr val="042555"/>
                </a:solidFill>
                <a:latin typeface="Arial"/>
                <a:ea typeface="儷黑 Pro"/>
                <a:cs typeface="Arial"/>
              </a:rPr>
              <a:t>HK.SHOP.COM</a:t>
            </a:r>
            <a:r>
              <a:rPr lang="zh-Hant" altLang="en-US" sz="2000" b="1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網站 </a:t>
            </a:r>
            <a:endParaRPr lang="en-US" altLang="zh-Hant" sz="2000" b="1" dirty="0">
              <a:solidFill>
                <a:srgbClr val="042555"/>
              </a:solidFill>
              <a:latin typeface="儷黑 Pro"/>
              <a:ea typeface="儷黑 Pro"/>
              <a:cs typeface="儷黑 Pro"/>
            </a:endParaRPr>
          </a:p>
          <a:p>
            <a:pPr marL="177800" indent="-177800" defTabSz="457200">
              <a:lnSpc>
                <a:spcPct val="120000"/>
              </a:lnSpc>
              <a:buFont typeface="Arial"/>
              <a:buChar char="•"/>
            </a:pPr>
            <a:r>
              <a:rPr lang="en-US" altLang="zh-Hant" sz="2000" b="1" dirty="0">
                <a:solidFill>
                  <a:srgbClr val="042555"/>
                </a:solidFill>
                <a:latin typeface="Arial" pitchFamily="34" charset="0"/>
                <a:ea typeface="儷黑 Pro"/>
                <a:cs typeface="Arial" pitchFamily="34" charset="0"/>
              </a:rPr>
              <a:t>GLOBAL.SHOP.COM</a:t>
            </a:r>
            <a:r>
              <a:rPr lang="zh-Hant" altLang="en-US" sz="2000" b="1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網站</a:t>
            </a:r>
          </a:p>
          <a:p>
            <a:pPr marL="177800" indent="-177800" defTabSz="457200">
              <a:lnSpc>
                <a:spcPct val="120000"/>
              </a:lnSpc>
              <a:buFont typeface="Arial"/>
              <a:buChar char="•"/>
            </a:pPr>
            <a:r>
              <a:rPr lang="en-US" altLang="zh-Hant" sz="2000" b="1" dirty="0" err="1">
                <a:solidFill>
                  <a:srgbClr val="042555"/>
                </a:solidFill>
                <a:latin typeface="Arial"/>
                <a:ea typeface="儷黑 Pro"/>
                <a:cs typeface="Arial"/>
              </a:rPr>
              <a:t>Isotonix</a:t>
            </a:r>
            <a:r>
              <a:rPr lang="en-US" altLang="zh-Hant" sz="2000" b="1" baseline="30000" dirty="0">
                <a:solidFill>
                  <a:srgbClr val="042555"/>
                </a:solidFill>
                <a:latin typeface="Arial"/>
                <a:ea typeface="儷黑 Pro"/>
                <a:cs typeface="Arial"/>
              </a:rPr>
              <a:t>®</a:t>
            </a:r>
            <a:r>
              <a:rPr lang="zh-Hant" altLang="en-US" sz="2000" b="1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及</a:t>
            </a:r>
            <a:r>
              <a:rPr lang="en-US" altLang="zh-Hant" sz="2000" b="1" dirty="0">
                <a:solidFill>
                  <a:srgbClr val="042555"/>
                </a:solidFill>
                <a:latin typeface="Arial"/>
                <a:ea typeface="儷黑 Pro"/>
                <a:cs typeface="Arial"/>
              </a:rPr>
              <a:t>Motives</a:t>
            </a:r>
            <a:r>
              <a:rPr lang="en-US" altLang="zh-Hant" sz="2000" b="1" baseline="30000" dirty="0">
                <a:solidFill>
                  <a:srgbClr val="042555"/>
                </a:solidFill>
                <a:latin typeface="Arial"/>
                <a:ea typeface="儷黑 Pro"/>
                <a:cs typeface="Arial"/>
              </a:rPr>
              <a:t>®</a:t>
            </a:r>
            <a:r>
              <a:rPr lang="zh-Hant" altLang="en-US" sz="2000" b="1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網站 </a:t>
            </a:r>
          </a:p>
          <a:p>
            <a:pPr marL="177800" indent="-177800" defTabSz="457200">
              <a:lnSpc>
                <a:spcPct val="120000"/>
              </a:lnSpc>
              <a:buFont typeface="Arial"/>
              <a:buChar char="•"/>
            </a:pPr>
            <a:r>
              <a:rPr lang="zh-Hant" altLang="en-US" sz="2000" b="1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超連鎖</a:t>
            </a:r>
            <a:r>
              <a:rPr lang="en-US" altLang="zh-Hant" sz="2000" b="1" dirty="0">
                <a:solidFill>
                  <a:srgbClr val="042555"/>
                </a:solidFill>
                <a:latin typeface="Arial"/>
                <a:ea typeface="儷黑 Pro"/>
                <a:cs typeface="Arial"/>
              </a:rPr>
              <a:t>™</a:t>
            </a:r>
            <a:r>
              <a:rPr lang="zh-Hant" altLang="en-US" sz="2000" b="1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事業帳戶 </a:t>
            </a:r>
          </a:p>
          <a:p>
            <a:pPr marL="177800" indent="-177800" defTabSz="457200">
              <a:lnSpc>
                <a:spcPct val="120000"/>
              </a:lnSpc>
              <a:buFont typeface="Arial"/>
              <a:buChar char="•"/>
            </a:pPr>
            <a:r>
              <a:rPr lang="zh-Hant" altLang="en-US" sz="2000" b="1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專業手冊 </a:t>
            </a:r>
          </a:p>
          <a:p>
            <a:pPr marL="177800" indent="-177800" defTabSz="457200">
              <a:lnSpc>
                <a:spcPct val="120000"/>
              </a:lnSpc>
              <a:buFont typeface="Arial"/>
              <a:buChar char="•"/>
            </a:pPr>
            <a:r>
              <a:rPr lang="zh-Hant" altLang="en-US" sz="2000" b="1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起步指南手冊 </a:t>
            </a:r>
          </a:p>
          <a:p>
            <a:pPr marL="177800" indent="-177800" defTabSz="457200">
              <a:lnSpc>
                <a:spcPct val="120000"/>
              </a:lnSpc>
              <a:buFont typeface="Arial"/>
              <a:buChar char="•"/>
            </a:pPr>
            <a:r>
              <a:rPr lang="en-US" altLang="zh-Hant" sz="2000" b="1" dirty="0" err="1">
                <a:solidFill>
                  <a:srgbClr val="042555"/>
                </a:solidFill>
                <a:latin typeface="Arial"/>
                <a:ea typeface="儷黑 Pro"/>
                <a:cs typeface="Arial"/>
              </a:rPr>
              <a:t>Powerline</a:t>
            </a:r>
            <a:r>
              <a:rPr lang="zh-Hant" altLang="en-US" sz="2000" b="1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月刊（超連鎖創業專刊） </a:t>
            </a:r>
          </a:p>
          <a:p>
            <a:pPr marL="177800" indent="-177800" defTabSz="457200">
              <a:lnSpc>
                <a:spcPct val="120000"/>
              </a:lnSpc>
              <a:buFont typeface="Arial"/>
              <a:buChar char="•"/>
            </a:pPr>
            <a:r>
              <a:rPr lang="zh-Hant" altLang="en-US" sz="2000" b="1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會議聯盟系統的支援，獲得經驗豐富的超連鎖店主培訓與指導 </a:t>
            </a:r>
            <a:endParaRPr lang="en-US" sz="2000" b="1" dirty="0">
              <a:solidFill>
                <a:srgbClr val="042555"/>
              </a:solidFill>
              <a:latin typeface="儷黑 Pro"/>
              <a:cs typeface="儷黑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624" y="366283"/>
            <a:ext cx="8268837" cy="94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3558" y="1524000"/>
            <a:ext cx="4368042" cy="338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940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3025" y="1273945"/>
            <a:ext cx="8240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ant" altLang="en-US" sz="2200" dirty="0">
                <a:solidFill>
                  <a:srgbClr val="00203F"/>
                </a:solidFill>
                <a:latin typeface="儷黑 Pro"/>
                <a:ea typeface="儷黑 Pro"/>
                <a:cs typeface="儷黑 Pro"/>
              </a:rPr>
              <a:t>不斷引進更多新經銷商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365760"/>
            <a:ext cx="8513916" cy="9510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8" y="1674063"/>
            <a:ext cx="7386532" cy="4854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7" y="4374613"/>
            <a:ext cx="8239568" cy="5944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985" y="4374613"/>
            <a:ext cx="813897" cy="5944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060" y="4370900"/>
            <a:ext cx="813897" cy="5944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94" y="4370900"/>
            <a:ext cx="813897" cy="5944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20" y="4959616"/>
            <a:ext cx="804752" cy="6218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214" y="4959349"/>
            <a:ext cx="804752" cy="6218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" y="4967960"/>
            <a:ext cx="813897" cy="6309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600" y="6553200"/>
            <a:ext cx="8240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ant" altLang="en-US" sz="1400" baseline="30000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*</a:t>
            </a:r>
            <a:r>
              <a:rPr lang="zh-Hant" altLang="en-US" sz="1400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綠色表示個人推薦經銷商 </a:t>
            </a:r>
          </a:p>
        </p:txBody>
      </p:sp>
    </p:spTree>
    <p:extLst>
      <p:ext uri="{BB962C8B-B14F-4D97-AF65-F5344CB8AC3E}">
        <p14:creationId xmlns="" xmlns:p14="http://schemas.microsoft.com/office/powerpoint/2010/main" val="17945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77" y="1358900"/>
            <a:ext cx="9044321" cy="3932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390" y="1740858"/>
            <a:ext cx="3228155" cy="31001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55575" y="5232400"/>
            <a:ext cx="122237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90000"/>
              </a:lnSpc>
            </a:pPr>
            <a:r>
              <a:rPr lang="en-US" b="1" dirty="0">
                <a:solidFill>
                  <a:srgbClr val="BC3521"/>
                </a:solidFill>
                <a:latin typeface="Arial"/>
                <a:cs typeface="Arial"/>
              </a:rPr>
              <a:t>400 BV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3024" y="6011943"/>
            <a:ext cx="8608575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zh-Hant" altLang="en-US" sz="1600" baseline="30000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*</a:t>
            </a:r>
            <a:r>
              <a:rPr lang="zh-Hant" altLang="en-US" sz="1600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業績點數可以放置於你個人推薦經銷商的商業發展中心 </a:t>
            </a:r>
            <a:endParaRPr lang="en-US" sz="1600" dirty="0">
              <a:solidFill>
                <a:srgbClr val="042555"/>
              </a:solidFill>
              <a:latin typeface="儷黑 Pro"/>
              <a:ea typeface="儷黑 Pro"/>
              <a:cs typeface="儷黑 Pro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835" y="211050"/>
            <a:ext cx="8440756" cy="6858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3025" y="838200"/>
            <a:ext cx="8240276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0000"/>
              </a:lnSpc>
            </a:pPr>
            <a:r>
              <a:rPr lang="zh-Hant" altLang="en-US" sz="2200" dirty="0">
                <a:solidFill>
                  <a:srgbClr val="00203F"/>
                </a:solidFill>
                <a:latin typeface="儷黑 Pro"/>
                <a:ea typeface="儷黑 Pro"/>
                <a:cs typeface="儷黑 Pro"/>
              </a:rPr>
              <a:t>舉例：你有一張訂單，有</a:t>
            </a:r>
            <a:r>
              <a:rPr lang="en-US" altLang="zh-Hant" sz="2200" dirty="0">
                <a:solidFill>
                  <a:srgbClr val="00203F"/>
                </a:solidFill>
                <a:latin typeface="Arial"/>
                <a:ea typeface="儷黑 Pro"/>
                <a:cs typeface="Arial"/>
              </a:rPr>
              <a:t>400BV</a:t>
            </a:r>
            <a:r>
              <a:rPr lang="zh-Hant" altLang="en-US" sz="2200" dirty="0">
                <a:solidFill>
                  <a:srgbClr val="00203F"/>
                </a:solidFill>
                <a:latin typeface="儷黑 Pro"/>
                <a:ea typeface="儷黑 Pro"/>
                <a:cs typeface="儷黑 Pro"/>
              </a:rPr>
              <a:t>可以放置 </a:t>
            </a:r>
            <a:endParaRPr lang="en-US" sz="2200" dirty="0">
              <a:solidFill>
                <a:srgbClr val="00203F"/>
              </a:solidFill>
              <a:latin typeface="儷黑 Pro"/>
              <a:ea typeface="儷黑 Pro"/>
              <a:cs typeface="儷黑 Pro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58" y="2261138"/>
            <a:ext cx="4555375" cy="300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964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62000" y="1981200"/>
            <a:ext cx="764857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4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</a:rPr>
              <a:t>化繁為簡及提升</a:t>
            </a:r>
            <a:endParaRPr lang="en-US" altLang="zh-TW" sz="54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Simplify &amp; Improve</a:t>
            </a:r>
          </a:p>
        </p:txBody>
      </p:sp>
    </p:spTree>
    <p:extLst>
      <p:ext uri="{BB962C8B-B14F-4D97-AF65-F5344CB8AC3E}">
        <p14:creationId xmlns="" xmlns:p14="http://schemas.microsoft.com/office/powerpoint/2010/main" val="198109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62000" y="2362200"/>
            <a:ext cx="7648575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400" dirty="0" smtClean="0">
                <a:solidFill>
                  <a:srgbClr val="000000"/>
                </a:solidFill>
                <a:ea typeface="華康儷中黑" pitchFamily="49" charset="-120"/>
              </a:rPr>
              <a:t>更新起步指南</a:t>
            </a:r>
            <a:endParaRPr lang="en-US" sz="4400" u="sng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u="sng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u="sng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Updated Getting Started Guide</a:t>
            </a:r>
          </a:p>
        </p:txBody>
      </p:sp>
    </p:spTree>
    <p:extLst>
      <p:ext uri="{BB962C8B-B14F-4D97-AF65-F5344CB8AC3E}">
        <p14:creationId xmlns="" xmlns:p14="http://schemas.microsoft.com/office/powerpoint/2010/main" val="379098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76200"/>
            <a:ext cx="5181600" cy="66970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711819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09600" y="1981200"/>
            <a:ext cx="76485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zh-TW" altLang="en-US" sz="32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持續令招募、推薦及發展事業變得更簡單的程序和計劃</a:t>
            </a:r>
            <a:endParaRPr lang="en-US" altLang="zh-TW" sz="32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algn="ctr" defTabSz="457200"/>
            <a:endParaRPr lang="en-US" sz="32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Ongoing process and plan of making it faster and easier to recruit and retail to grow our business.</a:t>
            </a:r>
          </a:p>
        </p:txBody>
      </p:sp>
    </p:spTree>
    <p:extLst>
      <p:ext uri="{BB962C8B-B14F-4D97-AF65-F5344CB8AC3E}">
        <p14:creationId xmlns="" xmlns:p14="http://schemas.microsoft.com/office/powerpoint/2010/main" val="287972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468" y="76200"/>
            <a:ext cx="5180332" cy="6705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0" y="685800"/>
            <a:ext cx="3252208" cy="4114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1971413" y="990600"/>
            <a:ext cx="2600587" cy="1132762"/>
          </a:xfrm>
          <a:prstGeom prst="ellipse">
            <a:avLst/>
          </a:prstGeom>
          <a:noFill/>
          <a:ln w="25400">
            <a:solidFill>
              <a:srgbClr val="F5073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75365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200" y="1371600"/>
            <a:ext cx="2472287" cy="320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9253" y="76200"/>
            <a:ext cx="5175935" cy="6696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651464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S_CAN_MEX_ENG_10834_gettingStartedGuide-1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145" y="0"/>
            <a:ext cx="5310255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676" name="Picture 4" descr="http://ts2.mm.bing.net/th?id=H.4865769635908781&amp;pid=15.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22332">
            <a:off x="1090919" y="2057400"/>
            <a:ext cx="1905000" cy="13589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21142332">
            <a:off x="633675" y="1667388"/>
            <a:ext cx="2268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n w="19050" cmpd="sng">
                  <a:solidFill>
                    <a:srgbClr val="CC0000"/>
                  </a:solidFill>
                  <a:prstDash val="solid"/>
                </a:ln>
                <a:solidFill>
                  <a:srgbClr val="CC00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竹風體W4" pitchFamily="65" charset="-120"/>
                <a:ea typeface="華康竹風體W4" pitchFamily="65" charset="-120"/>
              </a:rPr>
              <a:t>快將更新！</a:t>
            </a:r>
            <a:endParaRPr lang="zh-TW" altLang="en-US" sz="3200" dirty="0">
              <a:ln w="19050" cmpd="sng">
                <a:solidFill>
                  <a:srgbClr val="CC0000"/>
                </a:solidFill>
                <a:prstDash val="solid"/>
              </a:ln>
              <a:solidFill>
                <a:srgbClr val="CC0000"/>
              </a:solidFill>
              <a:effectLst>
                <a:glow rad="139700">
                  <a:schemeClr val="bg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華康竹風體W4" pitchFamily="65" charset="-120"/>
              <a:ea typeface="華康竹風體W4" pitchFamily="65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79" y="304800"/>
            <a:ext cx="34163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rgbClr val="00A1DA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華康儷中黑" pitchFamily="49" charset="-120"/>
                <a:ea typeface="華康儷中黑" pitchFamily="49" charset="-120"/>
              </a:rPr>
              <a:t>主管超連鎖店主計劃</a:t>
            </a:r>
            <a:endParaRPr lang="en-US" altLang="zh-TW" sz="2800" dirty="0" smtClean="0">
              <a:solidFill>
                <a:srgbClr val="00A1DA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華康儷中黑" pitchFamily="49" charset="-120"/>
              <a:ea typeface="華康儷中黑" pitchFamily="49" charset="-120"/>
            </a:endParaRPr>
          </a:p>
          <a:p>
            <a:pPr algn="ctr"/>
            <a:r>
              <a:rPr lang="zh-TW" altLang="en-US" sz="2800" dirty="0" smtClean="0">
                <a:solidFill>
                  <a:srgbClr val="00A1DA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華康儷中黑" pitchFamily="49" charset="-120"/>
                <a:ea typeface="華康儷中黑" pitchFamily="49" charset="-120"/>
              </a:rPr>
              <a:t>表格</a:t>
            </a:r>
            <a:endParaRPr lang="zh-TW" altLang="en-US" sz="2800" dirty="0">
              <a:solidFill>
                <a:srgbClr val="00A1DA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華康儷中黑" pitchFamily="49" charset="-12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64630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33400" y="685800"/>
            <a:ext cx="80772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000" u="sng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全新起步指南</a:t>
            </a:r>
            <a:endParaRPr lang="en-US" altLang="zh-TW" sz="4000" u="sng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u="sng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New Getting Started Guide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marL="457200" indent="-457200" defTabSz="45720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TW" sz="2800" dirty="0" smtClean="0">
                <a:solidFill>
                  <a:srgbClr val="000000"/>
                </a:solidFill>
                <a:latin typeface="ITC Avant Garde Std Bk" charset="0"/>
                <a:ea typeface="華康儷中黑" pitchFamily="49" charset="-120"/>
                <a:cs typeface="Arial" pitchFamily="34" charset="0"/>
              </a:rPr>
              <a:t>UnFranchisetraining.com</a:t>
            </a:r>
          </a:p>
          <a:p>
            <a:pPr marL="457200" indent="-457200" defTabSz="45720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8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包括於經銷商入門套裝及快速起步套裝內</a:t>
            </a:r>
            <a:endParaRPr lang="en-US" altLang="zh-TW" sz="28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marL="457200" indent="-457200" defTabSz="45720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TW" altLang="en-US" sz="28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超連鎖事業帳戶</a:t>
            </a:r>
            <a:endParaRPr lang="en-US" altLang="zh-TW" sz="28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ts val="600"/>
              </a:spcAft>
              <a:defRPr/>
            </a:pPr>
            <a:endParaRPr lang="en-US" sz="28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marL="457200" indent="-457200" defTabSz="4572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UnFranchisetraining.com</a:t>
            </a:r>
            <a:endParaRPr lang="en-US" sz="28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marL="457200" indent="-457200" defTabSz="4572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Included in the subscription kit &amp; Fast Start Kit</a:t>
            </a:r>
          </a:p>
          <a:p>
            <a:pPr marL="457200" indent="-457200" defTabSz="4572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UnFranchise</a:t>
            </a:r>
            <a:r>
              <a:rPr lang="en-US" sz="28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 business account</a:t>
            </a:r>
          </a:p>
        </p:txBody>
      </p:sp>
    </p:spTree>
    <p:extLst>
      <p:ext uri="{BB962C8B-B14F-4D97-AF65-F5344CB8AC3E}">
        <p14:creationId xmlns="" xmlns:p14="http://schemas.microsoft.com/office/powerpoint/2010/main" val="97519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62000" y="1981200"/>
            <a:ext cx="764857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4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</a:rPr>
              <a:t>化繁為簡及提升</a:t>
            </a:r>
            <a:endParaRPr lang="en-US" altLang="zh-TW" sz="54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Simplify &amp; Improve</a:t>
            </a:r>
          </a:p>
        </p:txBody>
      </p:sp>
    </p:spTree>
    <p:extLst>
      <p:ext uri="{BB962C8B-B14F-4D97-AF65-F5344CB8AC3E}">
        <p14:creationId xmlns="" xmlns:p14="http://schemas.microsoft.com/office/powerpoint/2010/main" val="198109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85800" y="2062877"/>
            <a:ext cx="764857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400" dirty="0" smtClean="0">
                <a:solidFill>
                  <a:srgbClr val="000000"/>
                </a:solidFill>
                <a:ea typeface="華康儷中黑" pitchFamily="49" charset="-120"/>
              </a:rPr>
              <a:t>產品組合套裝</a:t>
            </a:r>
            <a:endParaRPr lang="en-US" altLang="zh-TW" sz="5400" dirty="0" smtClean="0">
              <a:solidFill>
                <a:srgbClr val="000000"/>
              </a:solidFill>
              <a:ea typeface="華康儷中黑" pitchFamily="49" charset="-12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Product Packages</a:t>
            </a:r>
          </a:p>
        </p:txBody>
      </p:sp>
    </p:spTree>
    <p:extLst>
      <p:ext uri="{BB962C8B-B14F-4D97-AF65-F5344CB8AC3E}">
        <p14:creationId xmlns="" xmlns:p14="http://schemas.microsoft.com/office/powerpoint/2010/main" val="236923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高效營養組合 高效營養組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04800"/>
            <a:ext cx="2448000" cy="244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81001" y="2514600"/>
            <a:ext cx="3657599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300" dirty="0" smtClean="0">
                <a:solidFill>
                  <a:srgbClr val="000000"/>
                </a:solidFill>
                <a:ea typeface="華康儷中黑" pitchFamily="49" charset="-120"/>
              </a:rPr>
              <a:t>高效營養組合</a:t>
            </a:r>
            <a:endParaRPr lang="en-US" altLang="zh-TW" sz="2300" dirty="0" smtClean="0">
              <a:solidFill>
                <a:srgbClr val="000000"/>
              </a:solidFill>
              <a:ea typeface="華康儷中黑" pitchFamily="49" charset="-120"/>
            </a:endParaRPr>
          </a:p>
          <a:p>
            <a:pPr algn="ctr"/>
            <a:r>
              <a:rPr lang="ca-ES" altLang="zh-TW" b="1" dirty="0" smtClean="0">
                <a:latin typeface="ITC Avant Garde Std Bk"/>
              </a:rPr>
              <a:t>Optimal Wellness Kit</a:t>
            </a:r>
            <a:endParaRPr lang="zh-TW" altLang="en-US" dirty="0" smtClean="0">
              <a:solidFill>
                <a:srgbClr val="000000"/>
              </a:solidFill>
              <a:latin typeface="ITC Avant Garde Std Bk"/>
              <a:ea typeface="華康儷中黑" pitchFamily="49" charset="-120"/>
            </a:endParaRPr>
          </a:p>
        </p:txBody>
      </p:sp>
      <p:pic>
        <p:nvPicPr>
          <p:cNvPr id="1028" name="Picture 4" descr="Isotonix® Daily Essentials Kit This kit includes one Isotonix OPC-3® with Pycnogenol, one Isotonix®Multivitamin, one Isotonix® Advanced B-Complex, one Isotonix® Calcium Plus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600" y="523800"/>
            <a:ext cx="2448000" cy="244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905500" y="2514600"/>
            <a:ext cx="3657599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altLang="zh-TW" sz="2300" b="1" dirty="0" smtClean="0">
                <a:solidFill>
                  <a:srgbClr val="000000"/>
                </a:solidFill>
                <a:ea typeface="華康儷中黑" pitchFamily="49" charset="-120"/>
              </a:rPr>
              <a:t>Isotonix®</a:t>
            </a:r>
            <a:r>
              <a:rPr lang="zh-TW" altLang="en-US" sz="2300" dirty="0" smtClean="0">
                <a:solidFill>
                  <a:srgbClr val="000000"/>
                </a:solidFill>
                <a:ea typeface="華康儷中黑" pitchFamily="49" charset="-120"/>
              </a:rPr>
              <a:t>基本營養組合</a:t>
            </a:r>
          </a:p>
          <a:p>
            <a:pPr algn="ctr"/>
            <a:r>
              <a:rPr lang="ca-ES" altLang="zh-TW" b="1" dirty="0" smtClean="0">
                <a:latin typeface="ITC Avant Garde Std Bk"/>
              </a:rPr>
              <a:t>Isotonix® Daily Essentials Kit</a:t>
            </a:r>
          </a:p>
        </p:txBody>
      </p:sp>
      <p:pic>
        <p:nvPicPr>
          <p:cNvPr id="1030" name="Picture 6" descr="精叻兒童系列－至「營」iKids套裝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343200"/>
            <a:ext cx="2448000" cy="244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731825"/>
            <a:ext cx="464819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000000"/>
                </a:solidFill>
                <a:ea typeface="華康儷中黑" pitchFamily="49" charset="-120"/>
              </a:rPr>
              <a:t>精叻兒童系列－至「營」</a:t>
            </a:r>
            <a:r>
              <a:rPr lang="en-US" altLang="zh-TW" sz="2000" dirty="0" err="1" smtClean="0">
                <a:solidFill>
                  <a:srgbClr val="000000"/>
                </a:solidFill>
                <a:ea typeface="華康儷中黑" pitchFamily="49" charset="-120"/>
              </a:rPr>
              <a:t>iKids</a:t>
            </a:r>
            <a:r>
              <a:rPr lang="zh-TW" altLang="en-US" sz="2000" dirty="0" smtClean="0">
                <a:solidFill>
                  <a:srgbClr val="000000"/>
                </a:solidFill>
                <a:ea typeface="華康儷中黑" pitchFamily="49" charset="-120"/>
              </a:rPr>
              <a:t>套裝</a:t>
            </a:r>
          </a:p>
          <a:p>
            <a:pPr algn="ctr"/>
            <a:r>
              <a:rPr lang="ca-ES" altLang="zh-TW" b="1" dirty="0" smtClean="0">
                <a:latin typeface="ITC Avant Garde Std Bk"/>
              </a:rPr>
              <a:t>Might-A-Mins Spectrum- </a:t>
            </a:r>
          </a:p>
          <a:p>
            <a:pPr algn="ctr"/>
            <a:r>
              <a:rPr lang="ca-ES" altLang="zh-TW" b="1" dirty="0" smtClean="0">
                <a:latin typeface="ITC Avant Garde Std Bk"/>
              </a:rPr>
              <a:t>iKids Nutrition Combo</a:t>
            </a:r>
          </a:p>
          <a:p>
            <a:pPr algn="ctr"/>
            <a:endParaRPr lang="ca-ES" altLang="zh-TW" b="1" dirty="0" smtClean="0">
              <a:latin typeface="ITC Avant Garde Std Bk"/>
            </a:endParaRPr>
          </a:p>
        </p:txBody>
      </p:sp>
      <p:pic>
        <p:nvPicPr>
          <p:cNvPr id="1034" name="Picture 10" descr="Complete Cleansing and Detoxification Kit One Shopping Bag, One Complete Greens Tablets, One NutriClean Advanced Fiber Powder, and One Ultimate Aloe Cranberry Apple Flavor"/>
          <p:cNvPicPr>
            <a:picLocks noChangeAspect="1" noChangeArrowheads="1"/>
          </p:cNvPicPr>
          <p:nvPr/>
        </p:nvPicPr>
        <p:blipFill>
          <a:blip r:embed="rId5" cstate="print"/>
          <a:srcRect l="6225" t="4568" r="3505" b="5162"/>
          <a:stretch>
            <a:fillRect/>
          </a:stretch>
        </p:blipFill>
        <p:spPr bwMode="auto">
          <a:xfrm>
            <a:off x="5422075" y="3276600"/>
            <a:ext cx="2448000" cy="24480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362200" y="5703125"/>
            <a:ext cx="464819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000000"/>
                </a:solidFill>
                <a:ea typeface="華康儷中黑" pitchFamily="49" charset="-120"/>
              </a:rPr>
              <a:t>全方位</a:t>
            </a:r>
            <a:r>
              <a:rPr lang="en-US" altLang="zh-TW" sz="2000" dirty="0" smtClean="0">
                <a:solidFill>
                  <a:srgbClr val="000000"/>
                </a:solidFill>
                <a:ea typeface="華康儷中黑" pitchFamily="49" charset="-120"/>
              </a:rPr>
              <a:t>DETOX</a:t>
            </a:r>
            <a:r>
              <a:rPr lang="zh-TW" altLang="en-US" sz="2000" dirty="0" smtClean="0">
                <a:solidFill>
                  <a:srgbClr val="000000"/>
                </a:solidFill>
                <a:ea typeface="華康儷中黑" pitchFamily="49" charset="-120"/>
              </a:rPr>
              <a:t>纖營組合</a:t>
            </a:r>
          </a:p>
          <a:p>
            <a:pPr algn="ctr"/>
            <a:r>
              <a:rPr lang="en-US" altLang="zh-TW" b="1" dirty="0" smtClean="0">
                <a:latin typeface="ITC Avant Garde Std Bk"/>
              </a:rPr>
              <a:t>Complete Cleansing and </a:t>
            </a:r>
          </a:p>
          <a:p>
            <a:pPr algn="ctr"/>
            <a:r>
              <a:rPr lang="en-US" altLang="zh-TW" b="1" dirty="0" smtClean="0">
                <a:latin typeface="ITC Avant Garde Std Bk"/>
              </a:rPr>
              <a:t>Detoxification Kit</a:t>
            </a:r>
          </a:p>
          <a:p>
            <a:pPr algn="ctr"/>
            <a:endParaRPr lang="ca-ES" altLang="zh-TW" b="1" dirty="0" smtClean="0">
              <a:latin typeface="ITC Avant Garde Std Bk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217891" y="3467045"/>
            <a:ext cx="970634" cy="1005005"/>
            <a:chOff x="4395850" y="3200400"/>
            <a:chExt cx="970634" cy="1005005"/>
          </a:xfrm>
        </p:grpSpPr>
        <p:sp>
          <p:nvSpPr>
            <p:cNvPr id="12" name="32-Point Star 11"/>
            <p:cNvSpPr>
              <a:spLocks noChangeAspect="1"/>
            </p:cNvSpPr>
            <p:nvPr/>
          </p:nvSpPr>
          <p:spPr>
            <a:xfrm>
              <a:off x="4495800" y="3200400"/>
              <a:ext cx="828000" cy="828000"/>
            </a:xfrm>
            <a:prstGeom prst="star32">
              <a:avLst>
                <a:gd name="adj" fmla="val 47336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Tw Cen MT Condensed Extra Bold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360795">
              <a:off x="4395850" y="3305159"/>
              <a:ext cx="970634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100"/>
                </a:lnSpc>
              </a:pPr>
              <a:r>
                <a:rPr lang="en-US" altLang="zh-TW" sz="2000" dirty="0" smtClean="0">
                  <a:solidFill>
                    <a:prstClr val="white"/>
                  </a:solidFill>
                  <a:latin typeface="Impact" pitchFamily="34" charset="0"/>
                </a:rPr>
                <a:t>SAVE</a:t>
              </a:r>
            </a:p>
            <a:p>
              <a:pPr lvl="0" algn="ctr">
                <a:lnSpc>
                  <a:spcPts val="2100"/>
                </a:lnSpc>
              </a:pPr>
              <a:r>
                <a:rPr lang="en-US" altLang="zh-TW" sz="2000" dirty="0" smtClean="0">
                  <a:solidFill>
                    <a:prstClr val="white"/>
                  </a:solidFill>
                  <a:latin typeface="Impact" pitchFamily="34" charset="0"/>
                </a:rPr>
                <a:t>25%</a:t>
              </a:r>
              <a:endParaRPr lang="zh-TW" altLang="en-US" sz="2000" dirty="0" smtClean="0">
                <a:solidFill>
                  <a:prstClr val="white"/>
                </a:solidFill>
                <a:latin typeface="Impact" pitchFamily="34" charset="0"/>
              </a:endParaRPr>
            </a:p>
            <a:p>
              <a:pPr>
                <a:lnSpc>
                  <a:spcPts val="2100"/>
                </a:lnSpc>
              </a:pPr>
              <a:endParaRPr lang="zh-TW" altLang="en-US" sz="2000" dirty="0">
                <a:latin typeface="Impact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43350" y="366595"/>
            <a:ext cx="970634" cy="1005005"/>
            <a:chOff x="4395850" y="3200400"/>
            <a:chExt cx="970634" cy="1005005"/>
          </a:xfrm>
        </p:grpSpPr>
        <p:sp>
          <p:nvSpPr>
            <p:cNvPr id="16" name="32-Point Star 15"/>
            <p:cNvSpPr>
              <a:spLocks noChangeAspect="1"/>
            </p:cNvSpPr>
            <p:nvPr/>
          </p:nvSpPr>
          <p:spPr>
            <a:xfrm>
              <a:off x="4495800" y="3200400"/>
              <a:ext cx="828000" cy="828000"/>
            </a:xfrm>
            <a:prstGeom prst="star32">
              <a:avLst>
                <a:gd name="adj" fmla="val 47336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Tw Cen MT Condensed Extra Bold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360795">
              <a:off x="4395850" y="3305159"/>
              <a:ext cx="970634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100"/>
                </a:lnSpc>
              </a:pPr>
              <a:r>
                <a:rPr lang="en-US" altLang="zh-TW" sz="2000" dirty="0" smtClean="0">
                  <a:solidFill>
                    <a:prstClr val="white"/>
                  </a:solidFill>
                  <a:latin typeface="Impact" pitchFamily="34" charset="0"/>
                </a:rPr>
                <a:t>SAVE</a:t>
              </a:r>
            </a:p>
            <a:p>
              <a:pPr lvl="0" algn="ctr">
                <a:lnSpc>
                  <a:spcPts val="2100"/>
                </a:lnSpc>
              </a:pPr>
              <a:r>
                <a:rPr lang="en-US" altLang="zh-TW" sz="2000" dirty="0" smtClean="0">
                  <a:solidFill>
                    <a:prstClr val="white"/>
                  </a:solidFill>
                  <a:latin typeface="Impact" pitchFamily="34" charset="0"/>
                </a:rPr>
                <a:t>33%</a:t>
              </a:r>
              <a:endParaRPr lang="zh-TW" altLang="en-US" sz="2000" dirty="0" smtClean="0">
                <a:solidFill>
                  <a:prstClr val="white"/>
                </a:solidFill>
                <a:latin typeface="Impact" pitchFamily="34" charset="0"/>
              </a:endParaRPr>
            </a:p>
            <a:p>
              <a:pPr>
                <a:lnSpc>
                  <a:spcPts val="2100"/>
                </a:lnSpc>
              </a:pPr>
              <a:endParaRPr lang="zh-TW" altLang="en-US" sz="2000" dirty="0">
                <a:latin typeface="Impact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61141" y="592775"/>
            <a:ext cx="970634" cy="1005005"/>
            <a:chOff x="4395850" y="3200400"/>
            <a:chExt cx="970634" cy="1005005"/>
          </a:xfrm>
        </p:grpSpPr>
        <p:sp>
          <p:nvSpPr>
            <p:cNvPr id="19" name="32-Point Star 18"/>
            <p:cNvSpPr>
              <a:spLocks noChangeAspect="1"/>
            </p:cNvSpPr>
            <p:nvPr/>
          </p:nvSpPr>
          <p:spPr>
            <a:xfrm>
              <a:off x="4495800" y="3200400"/>
              <a:ext cx="828000" cy="828000"/>
            </a:xfrm>
            <a:prstGeom prst="star32">
              <a:avLst>
                <a:gd name="adj" fmla="val 47336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Tw Cen MT Condensed Extra Bold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60795">
              <a:off x="4395850" y="3305159"/>
              <a:ext cx="970634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100"/>
                </a:lnSpc>
              </a:pPr>
              <a:r>
                <a:rPr lang="en-US" altLang="zh-TW" sz="2000" dirty="0" smtClean="0">
                  <a:solidFill>
                    <a:prstClr val="white"/>
                  </a:solidFill>
                  <a:latin typeface="Impact" pitchFamily="34" charset="0"/>
                </a:rPr>
                <a:t>SAVE</a:t>
              </a:r>
            </a:p>
            <a:p>
              <a:pPr lvl="0" algn="ctr">
                <a:lnSpc>
                  <a:spcPts val="2100"/>
                </a:lnSpc>
              </a:pPr>
              <a:r>
                <a:rPr lang="en-US" altLang="zh-TW" sz="2000" dirty="0" smtClean="0">
                  <a:solidFill>
                    <a:prstClr val="white"/>
                  </a:solidFill>
                  <a:latin typeface="Impact" pitchFamily="34" charset="0"/>
                </a:rPr>
                <a:t>32%</a:t>
              </a:r>
              <a:endParaRPr lang="zh-TW" altLang="en-US" sz="2000" dirty="0" smtClean="0">
                <a:solidFill>
                  <a:prstClr val="white"/>
                </a:solidFill>
                <a:latin typeface="Impact" pitchFamily="34" charset="0"/>
              </a:endParaRPr>
            </a:p>
            <a:p>
              <a:pPr>
                <a:lnSpc>
                  <a:spcPts val="2100"/>
                </a:lnSpc>
              </a:pPr>
              <a:endParaRPr lang="zh-TW" altLang="en-US" sz="2000" dirty="0">
                <a:latin typeface="Impact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42341" y="3340925"/>
            <a:ext cx="970634" cy="1052505"/>
            <a:chOff x="4407725" y="3188525"/>
            <a:chExt cx="970634" cy="1052505"/>
          </a:xfrm>
        </p:grpSpPr>
        <p:sp>
          <p:nvSpPr>
            <p:cNvPr id="22" name="32-Point Star 21"/>
            <p:cNvSpPr>
              <a:spLocks noChangeAspect="1"/>
            </p:cNvSpPr>
            <p:nvPr/>
          </p:nvSpPr>
          <p:spPr>
            <a:xfrm>
              <a:off x="4470884" y="3188525"/>
              <a:ext cx="900000" cy="900000"/>
            </a:xfrm>
            <a:prstGeom prst="star32">
              <a:avLst>
                <a:gd name="adj" fmla="val 47336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Tw Cen MT Condensed Extra Bold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360795">
              <a:off x="4407725" y="3340784"/>
              <a:ext cx="970634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2100"/>
                </a:lnSpc>
              </a:pPr>
              <a:r>
                <a:rPr lang="en-US" altLang="zh-TW" sz="2000" dirty="0" smtClean="0">
                  <a:solidFill>
                    <a:prstClr val="white"/>
                  </a:solidFill>
                  <a:latin typeface="Impact" pitchFamily="34" charset="0"/>
                </a:rPr>
                <a:t>SAVE</a:t>
              </a:r>
            </a:p>
            <a:p>
              <a:pPr lvl="0" algn="ctr">
                <a:lnSpc>
                  <a:spcPts val="2100"/>
                </a:lnSpc>
              </a:pPr>
              <a:r>
                <a:rPr lang="en-US" altLang="zh-TW" sz="2000" dirty="0" smtClean="0">
                  <a:solidFill>
                    <a:prstClr val="white"/>
                  </a:solidFill>
                  <a:latin typeface="Impact" pitchFamily="34" charset="0"/>
                </a:rPr>
                <a:t>24%</a:t>
              </a:r>
              <a:endParaRPr lang="zh-TW" altLang="en-US" sz="2000" dirty="0" smtClean="0">
                <a:solidFill>
                  <a:prstClr val="white"/>
                </a:solidFill>
                <a:latin typeface="Impact" pitchFamily="34" charset="0"/>
              </a:endParaRPr>
            </a:p>
            <a:p>
              <a:pPr>
                <a:lnSpc>
                  <a:spcPts val="2100"/>
                </a:lnSpc>
              </a:pPr>
              <a:endParaRPr lang="zh-TW" altLang="en-US" sz="2000" dirty="0">
                <a:latin typeface="Impac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2600" y="533400"/>
            <a:ext cx="2971800" cy="216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zh-TW" altLang="en-US" sz="22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  <a:cs typeface="Mangal"/>
              </a:rPr>
              <a:t>下載</a:t>
            </a:r>
            <a:r>
              <a:rPr lang="en-US" altLang="zh-TW" sz="22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  <a:cs typeface="Mangal"/>
              </a:rPr>
              <a:t>–</a:t>
            </a:r>
            <a:r>
              <a:rPr lang="zh-TW" altLang="en-US" sz="22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  <a:cs typeface="Mangal"/>
              </a:rPr>
              <a:t>健康與營養及其他產品</a:t>
            </a:r>
            <a:r>
              <a:rPr lang="en-US" altLang="zh-TW" sz="22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  <a:cs typeface="Mangal"/>
              </a:rPr>
              <a:t>–</a:t>
            </a:r>
            <a:r>
              <a:rPr lang="zh-TW" altLang="en-US" sz="2200" dirty="0" smtClean="0">
                <a:solidFill>
                  <a:prstClr val="black"/>
                </a:solidFill>
                <a:latin typeface="華康儷中黑" pitchFamily="49" charset="-120"/>
                <a:ea typeface="華康儷中黑" pitchFamily="49" charset="-120"/>
                <a:cs typeface="Mangal"/>
              </a:rPr>
              <a:t>宣傳單張</a:t>
            </a:r>
            <a:endParaRPr lang="en-US" sz="2200" dirty="0" smtClean="0">
              <a:solidFill>
                <a:prstClr val="black"/>
              </a:solidFill>
              <a:latin typeface="華康儷中黑" pitchFamily="49" charset="-120"/>
              <a:ea typeface="華康儷中黑" pitchFamily="49" charset="-120"/>
              <a:cs typeface="Mangal"/>
            </a:endParaRPr>
          </a:p>
          <a:p>
            <a:pPr defTabSz="457200">
              <a:lnSpc>
                <a:spcPct val="115000"/>
              </a:lnSpc>
              <a:spcAft>
                <a:spcPts val="1000"/>
              </a:spcAft>
            </a:pPr>
            <a:r>
              <a:rPr lang="en-US" sz="2200" dirty="0" smtClean="0">
                <a:solidFill>
                  <a:prstClr val="black"/>
                </a:solidFill>
                <a:latin typeface="Calibri"/>
                <a:ea typeface="ＭＳ 明朝"/>
                <a:cs typeface="Mangal"/>
              </a:rPr>
              <a:t>Downloads</a:t>
            </a:r>
            <a:r>
              <a:rPr lang="en-US" altLang="zh-TW" sz="2200" dirty="0" smtClean="0">
                <a:solidFill>
                  <a:prstClr val="black"/>
                </a:solidFill>
                <a:ea typeface="ＭＳ 明朝"/>
                <a:cs typeface="Mangal"/>
              </a:rPr>
              <a:t> – </a:t>
            </a:r>
            <a:r>
              <a:rPr lang="en-US" sz="2200" dirty="0" smtClean="0">
                <a:solidFill>
                  <a:prstClr val="black"/>
                </a:solidFill>
                <a:latin typeface="Calibri"/>
                <a:ea typeface="ＭＳ 明朝"/>
                <a:cs typeface="Mangal"/>
              </a:rPr>
              <a:t>Health &amp; Nutrition and other products – Flyer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939000" y="-38100"/>
            <a:ext cx="4812572" cy="6889510"/>
            <a:chOff x="3939000" y="-38100"/>
            <a:chExt cx="4812572" cy="6889510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35058" y="-38100"/>
              <a:ext cx="2416514" cy="3474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0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31246" y="3407159"/>
              <a:ext cx="2416514" cy="3404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r="938"/>
            <a:stretch>
              <a:fillRect/>
            </a:stretch>
          </p:blipFill>
          <p:spPr bwMode="auto">
            <a:xfrm>
              <a:off x="3939000" y="-9458"/>
              <a:ext cx="2416514" cy="343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52860" y="3417010"/>
              <a:ext cx="2379360" cy="343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="" xmlns:p14="http://schemas.microsoft.com/office/powerpoint/2010/main" val="360709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85800" y="2133600"/>
            <a:ext cx="7648575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About Market America &amp; SHOP.COM </a:t>
            </a:r>
            <a:r>
              <a:rPr lang="en-US" sz="5400" dirty="0" err="1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pdf</a:t>
            </a:r>
            <a:endParaRPr lang="en-US" sz="54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9217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-10171"/>
            <a:ext cx="5334000" cy="687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52509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09600" y="2590800"/>
            <a:ext cx="76485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4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</a:rPr>
              <a:t>成功五要訣</a:t>
            </a:r>
            <a:endParaRPr lang="en-US" altLang="zh-TW" sz="54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Basic 5</a:t>
            </a:r>
          </a:p>
        </p:txBody>
      </p:sp>
    </p:spTree>
    <p:extLst>
      <p:ext uri="{BB962C8B-B14F-4D97-AF65-F5344CB8AC3E}">
        <p14:creationId xmlns="" xmlns:p14="http://schemas.microsoft.com/office/powerpoint/2010/main" val="248595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728" y="0"/>
            <a:ext cx="52745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66448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887" y="0"/>
            <a:ext cx="53182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66720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outMarketAmerica%3aSHOP-1.COM-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501" y="0"/>
            <a:ext cx="536281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6467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38653"/>
            <a:ext cx="5304273" cy="689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94006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802" y="0"/>
            <a:ext cx="52643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60741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85800" y="990600"/>
            <a:ext cx="764857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u="sng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About Market America &amp; SHOP.COM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Where to find it…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marL="457200" indent="-457200" defTabSz="4572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UnFranchise</a:t>
            </a:r>
            <a:r>
              <a:rPr lang="en-US" sz="28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 business account – downloads – support materials – sales aides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marL="457200" indent="-457200" defTabSz="4572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Front page </a:t>
            </a:r>
            <a:r>
              <a:rPr lang="en-US" sz="2800" dirty="0" err="1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marketamerica.com</a:t>
            </a:r>
            <a:endParaRPr lang="en-US" sz="2800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9539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62000" y="1981200"/>
            <a:ext cx="764857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4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</a:rPr>
              <a:t>化繁為簡及提升</a:t>
            </a:r>
            <a:endParaRPr lang="en-US" altLang="zh-TW" sz="54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Simplify &amp; Improve</a:t>
            </a:r>
          </a:p>
        </p:txBody>
      </p:sp>
    </p:spTree>
    <p:extLst>
      <p:ext uri="{BB962C8B-B14F-4D97-AF65-F5344CB8AC3E}">
        <p14:creationId xmlns="" xmlns:p14="http://schemas.microsoft.com/office/powerpoint/2010/main" val="198109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62000" y="533400"/>
            <a:ext cx="7648575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800" u="sng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產生效益的活動</a:t>
            </a:r>
            <a:endParaRPr lang="en-US" altLang="zh-TW" sz="2800" u="sng" dirty="0" smtClean="0">
              <a:solidFill>
                <a:srgbClr val="000000"/>
              </a:solidFill>
              <a:latin typeface="ITC Avant Garde Std Bk"/>
              <a:ea typeface="華康儷中黑" pitchFamily="49" charset="-120"/>
              <a:cs typeface="Arial" pitchFamily="34" charset="0"/>
            </a:endParaRPr>
          </a:p>
          <a:p>
            <a:pPr algn="ctr" defTabSz="4572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en-US" altLang="zh-TW" sz="2800" dirty="0" smtClean="0">
              <a:solidFill>
                <a:srgbClr val="000000"/>
              </a:solidFill>
              <a:latin typeface="ITC Avant Garde Std Bk"/>
              <a:ea typeface="華康儷中黑" pitchFamily="49" charset="-120"/>
              <a:cs typeface="Arial" pitchFamily="34" charset="0"/>
            </a:endParaRPr>
          </a:p>
          <a:p>
            <a:pPr algn="ctr" defTabSz="4572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使用及銷售產品</a:t>
            </a:r>
            <a:endParaRPr lang="en-US" altLang="zh-TW" sz="28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algn="ctr" defTabSz="4572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en-US" altLang="zh-TW" sz="28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algn="ctr" defTabSz="4572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宣傳事業</a:t>
            </a:r>
            <a:r>
              <a:rPr lang="en-US" altLang="zh-TW" sz="28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 </a:t>
            </a:r>
          </a:p>
          <a:p>
            <a:pPr algn="ctr" defTabSz="4572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en-US" altLang="zh-TW" sz="28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algn="ctr" defTabSz="4572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賣票</a:t>
            </a:r>
            <a:endParaRPr lang="en-US" altLang="zh-TW" sz="28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algn="ctr" defTabSz="4572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en-US" altLang="zh-TW" sz="28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algn="ctr" defTabSz="4572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在家工作</a:t>
            </a:r>
            <a:endParaRPr lang="en-US" altLang="zh-TW" sz="28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u="sng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u="sng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Result Producing Activities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Use and sell the Products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Introducing the Business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Sell Tickets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Work in the homes</a:t>
            </a:r>
          </a:p>
        </p:txBody>
      </p:sp>
    </p:spTree>
    <p:extLst>
      <p:ext uri="{BB962C8B-B14F-4D97-AF65-F5344CB8AC3E}">
        <p14:creationId xmlns="" xmlns:p14="http://schemas.microsoft.com/office/powerpoint/2010/main" val="189303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MA_MultiColored_Globe.pn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lum bright="40000" contrast="-20000"/>
          </a:blip>
          <a:stretch>
            <a:fillRect/>
          </a:stretch>
        </p:blipFill>
        <p:spPr>
          <a:xfrm>
            <a:off x="1143000" y="1478280"/>
            <a:ext cx="7132320" cy="71323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ounded Rectangle 9"/>
          <p:cNvSpPr/>
          <p:nvPr/>
        </p:nvSpPr>
        <p:spPr>
          <a:xfrm>
            <a:off x="0" y="117205"/>
            <a:ext cx="9144000" cy="1178195"/>
          </a:xfrm>
          <a:prstGeom prst="roundRect">
            <a:avLst/>
          </a:prstGeom>
          <a:noFill/>
        </p:spPr>
        <p:txBody>
          <a:bodyPr wrap="square" lIns="112205" tIns="9144" rIns="112205" bIns="9144">
            <a:spAutoFit/>
          </a:bodyPr>
          <a:lstStyle/>
          <a:p>
            <a:pPr algn="ctr" defTabSz="1444863"/>
            <a:r>
              <a:rPr lang="zh-TW" altLang="en-US" sz="3600" b="1" dirty="0" smtClean="0">
                <a:solidFill>
                  <a:srgbClr val="00A5CD"/>
                </a:solidFill>
                <a:ea typeface="華康儷中黑" pitchFamily="49" charset="-120"/>
              </a:rPr>
              <a:t>你一定要有的</a:t>
            </a:r>
            <a:r>
              <a:rPr lang="en-US" altLang="zh-TW" sz="3600" b="1" dirty="0" smtClean="0">
                <a:solidFill>
                  <a:srgbClr val="00A5CD"/>
                </a:solidFill>
                <a:ea typeface="華康儷中黑" pitchFamily="49" charset="-120"/>
              </a:rPr>
              <a:t>3</a:t>
            </a:r>
            <a:r>
              <a:rPr lang="zh-TW" altLang="en-US" sz="3600" b="1" dirty="0" smtClean="0">
                <a:solidFill>
                  <a:srgbClr val="00A5CD"/>
                </a:solidFill>
                <a:ea typeface="華康儷中黑" pitchFamily="49" charset="-120"/>
              </a:rPr>
              <a:t>張門票！</a:t>
            </a:r>
            <a:endParaRPr lang="en-US" altLang="zh-TW" sz="3600" b="1" dirty="0" smtClean="0">
              <a:solidFill>
                <a:srgbClr val="00A5CD"/>
              </a:solidFill>
              <a:ea typeface="華康儷中黑" pitchFamily="49" charset="-120"/>
            </a:endParaRPr>
          </a:p>
          <a:p>
            <a:pPr algn="ctr" defTabSz="1444863"/>
            <a:r>
              <a:rPr lang="en-US" sz="3200" b="1" dirty="0" smtClean="0">
                <a:solidFill>
                  <a:srgbClr val="00A5CD"/>
                </a:solidFill>
                <a:ea typeface="華康儷中黑" pitchFamily="49" charset="-120"/>
              </a:rPr>
              <a:t>Get Your 3!</a:t>
            </a:r>
            <a:endParaRPr lang="en-US" sz="3200" dirty="0">
              <a:solidFill>
                <a:srgbClr val="00A5CD"/>
              </a:solidFill>
              <a:ea typeface="華康儷中黑" pitchFamily="49" charset="-12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04800" y="4955460"/>
            <a:ext cx="42672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8" indent="-115888"/>
            <a:r>
              <a:rPr lang="en-US" altLang="zh-TW" dirty="0" smtClean="0">
                <a:solidFill>
                  <a:srgbClr val="FF0000"/>
                </a:solidFill>
                <a:ea typeface="華康儷中黑" pitchFamily="49" charset="-120"/>
              </a:rPr>
              <a:t>“I Got My 3”</a:t>
            </a:r>
            <a:r>
              <a:rPr lang="zh-TW" altLang="en-US" dirty="0" smtClean="0">
                <a:solidFill>
                  <a:srgbClr val="FF0000"/>
                </a:solidFill>
                <a:ea typeface="華康儷中黑" pitchFamily="49" charset="-120"/>
              </a:rPr>
              <a:t>禮品：</a:t>
            </a:r>
            <a:endParaRPr lang="en-US" altLang="zh-TW" dirty="0" smtClean="0">
              <a:solidFill>
                <a:srgbClr val="FF0000"/>
              </a:solidFill>
              <a:ea typeface="華康儷中黑" pitchFamily="49" charset="-120"/>
            </a:endParaRPr>
          </a:p>
          <a:p>
            <a:pPr marL="115888" indent="-115888">
              <a:buFont typeface="Arial" pitchFamily="34" charset="0"/>
              <a:buChar char="•"/>
            </a:pPr>
            <a:r>
              <a:rPr lang="en-US" altLang="zh-TW" dirty="0" err="1" smtClean="0">
                <a:solidFill>
                  <a:prstClr val="black"/>
                </a:solidFill>
                <a:ea typeface="華康儷中黑" pitchFamily="49" charset="-120"/>
              </a:rPr>
              <a:t>Isotonix</a:t>
            </a:r>
            <a:r>
              <a:rPr lang="en-US" altLang="zh-TW" dirty="0" smtClean="0">
                <a:solidFill>
                  <a:prstClr val="black"/>
                </a:solidFill>
                <a:ea typeface="華康儷中黑" pitchFamily="49" charset="-120"/>
              </a:rPr>
              <a:t>® OPC-3® </a:t>
            </a:r>
            <a:endParaRPr lang="en-US" dirty="0" smtClean="0">
              <a:solidFill>
                <a:prstClr val="black"/>
              </a:solidFill>
            </a:endParaRPr>
          </a:p>
          <a:p>
            <a:pPr marL="115888" indent="-115888">
              <a:buFont typeface="Arial" pitchFamily="34" charset="0"/>
              <a:buChar char="•"/>
            </a:pPr>
            <a:r>
              <a:rPr lang="en-US" altLang="zh-TW" dirty="0" err="1" smtClean="0">
                <a:solidFill>
                  <a:prstClr val="black"/>
                </a:solidFill>
                <a:ea typeface="華康儷中黑" pitchFamily="49" charset="-120"/>
              </a:rPr>
              <a:t>Isotonix</a:t>
            </a:r>
            <a:r>
              <a:rPr lang="en-US" altLang="zh-TW" dirty="0" smtClean="0">
                <a:solidFill>
                  <a:prstClr val="black"/>
                </a:solidFill>
                <a:ea typeface="華康儷中黑" pitchFamily="49" charset="-120"/>
              </a:rPr>
              <a:t>®</a:t>
            </a:r>
            <a:r>
              <a:rPr lang="zh-TW" altLang="en-US" dirty="0" smtClean="0">
                <a:solidFill>
                  <a:prstClr val="black"/>
                </a:solidFill>
                <a:ea typeface="華康儷中黑" pitchFamily="49" charset="-120"/>
              </a:rPr>
              <a:t> 葉黃素沖劑一瓶 </a:t>
            </a:r>
            <a:r>
              <a:rPr lang="en-US" sz="1400" dirty="0" smtClean="0">
                <a:solidFill>
                  <a:prstClr val="black"/>
                </a:solidFill>
                <a:ea typeface="華康儷中黑" pitchFamily="49" charset="-120"/>
              </a:rPr>
              <a:t>Vision Formula with </a:t>
            </a:r>
            <a:r>
              <a:rPr lang="en-US" sz="1400" dirty="0" err="1" smtClean="0">
                <a:solidFill>
                  <a:prstClr val="black"/>
                </a:solidFill>
                <a:ea typeface="華康儷中黑" pitchFamily="49" charset="-120"/>
              </a:rPr>
              <a:t>Lutein</a:t>
            </a:r>
            <a:endParaRPr lang="en-US" sz="1400" dirty="0" smtClean="0">
              <a:solidFill>
                <a:prstClr val="black"/>
              </a:solidFill>
              <a:ea typeface="華康儷中黑" pitchFamily="49" charset="-120"/>
            </a:endParaRPr>
          </a:p>
          <a:p>
            <a:pPr marL="115888" indent="-115888">
              <a:buFont typeface="Arial" pitchFamily="34" charset="0"/>
              <a:buChar char="•"/>
            </a:pPr>
            <a:r>
              <a:rPr lang="zh-TW" altLang="en-US" dirty="0" smtClean="0">
                <a:solidFill>
                  <a:prstClr val="black"/>
                </a:solidFill>
                <a:ea typeface="華康儷中黑" pitchFamily="49" charset="-120"/>
              </a:rPr>
              <a:t>美安香港網路中心 </a:t>
            </a:r>
            <a:r>
              <a:rPr lang="en-US" altLang="zh-TW" sz="1400" dirty="0" err="1" smtClean="0">
                <a:solidFill>
                  <a:prstClr val="black"/>
                </a:solidFill>
                <a:ea typeface="華康儷中黑" pitchFamily="49" charset="-120"/>
              </a:rPr>
              <a:t>mhk</a:t>
            </a:r>
            <a:r>
              <a:rPr lang="en-US" altLang="zh-TW" sz="1400" dirty="0" smtClean="0">
                <a:solidFill>
                  <a:prstClr val="black"/>
                </a:solidFill>
                <a:ea typeface="華康儷中黑" pitchFamily="49" charset="-120"/>
              </a:rPr>
              <a:t> </a:t>
            </a:r>
            <a:r>
              <a:rPr lang="en-US" altLang="zh-TW" sz="1400" dirty="0" err="1" smtClean="0">
                <a:solidFill>
                  <a:prstClr val="black"/>
                </a:solidFill>
                <a:ea typeface="華康儷中黑" pitchFamily="49" charset="-120"/>
              </a:rPr>
              <a:t>WebCenter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6" name="Picture 15" descr="HK_ENG&amp;CH_2013LeadershipSchoolProgram_100413-26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255685" y="1860756"/>
            <a:ext cx="2622203" cy="31089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MarketHongKong&amp;Shop.com_StackedLogo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315200" y="6236970"/>
            <a:ext cx="1755648" cy="548640"/>
          </a:xfrm>
          <a:prstGeom prst="rect">
            <a:avLst/>
          </a:prstGeom>
        </p:spPr>
      </p:pic>
      <p:pic>
        <p:nvPicPr>
          <p:cNvPr id="20" name="Picture 19" descr="WebCenter2013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203954" y="1251156"/>
            <a:ext cx="2560320" cy="5521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029200" y="2241756"/>
            <a:ext cx="3059174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27"/>
          <p:cNvGrpSpPr/>
          <p:nvPr/>
        </p:nvGrpSpPr>
        <p:grpSpPr>
          <a:xfrm>
            <a:off x="4800600" y="1914096"/>
            <a:ext cx="3331131" cy="639764"/>
            <a:chOff x="4939418" y="5486400"/>
            <a:chExt cx="3331131" cy="639764"/>
          </a:xfrm>
        </p:grpSpPr>
        <p:grpSp>
          <p:nvGrpSpPr>
            <p:cNvPr id="3" name="Group 22"/>
            <p:cNvGrpSpPr/>
            <p:nvPr/>
          </p:nvGrpSpPr>
          <p:grpSpPr>
            <a:xfrm>
              <a:off x="5410200" y="5486400"/>
              <a:ext cx="2860349" cy="639764"/>
              <a:chOff x="778669" y="5187156"/>
              <a:chExt cx="2860349" cy="648366"/>
            </a:xfrm>
          </p:grpSpPr>
          <p:sp>
            <p:nvSpPr>
              <p:cNvPr id="24" name="WordArt 7"/>
              <p:cNvSpPr>
                <a:spLocks noChangeArrowheads="1" noChangeShapeType="1" noTextEdit="1"/>
              </p:cNvSpPr>
              <p:nvPr/>
            </p:nvSpPr>
            <p:spPr bwMode="auto">
              <a:xfrm>
                <a:off x="778669" y="5644356"/>
                <a:ext cx="812800" cy="163513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smtClean="0">
                    <a:ln w="19050">
                      <a:noFill/>
                      <a:round/>
                      <a:headEnd/>
                      <a:tailEnd/>
                    </a:ln>
                    <a:solidFill>
                      <a:srgbClr val="D99594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Impact"/>
                  </a:rPr>
                  <a:t>Almost</a:t>
                </a:r>
                <a:endParaRPr lang="en-US" sz="3600" kern="10" dirty="0">
                  <a:ln w="19050">
                    <a:noFill/>
                    <a:round/>
                    <a:headEnd/>
                    <a:tailEnd/>
                  </a:ln>
                  <a:solidFill>
                    <a:srgbClr val="D99594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endParaRPr>
              </a:p>
            </p:txBody>
          </p:sp>
          <p:sp>
            <p:nvSpPr>
              <p:cNvPr id="25" name="WordArt 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757394" y="5262434"/>
                <a:ext cx="1881624" cy="5730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 smtClean="0">
                    <a:ln w="19050">
                      <a:noFill/>
                      <a:round/>
                      <a:headEnd/>
                      <a:tailEnd/>
                    </a:ln>
                    <a:solidFill>
                      <a:srgbClr val="E36C0A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Impact"/>
                  </a:rPr>
                  <a:t>30% OFF</a:t>
                </a:r>
                <a:endParaRPr lang="en-US" sz="3600" kern="10" dirty="0">
                  <a:ln w="19050">
                    <a:noFill/>
                    <a:round/>
                    <a:headEnd/>
                    <a:tailEnd/>
                  </a:ln>
                  <a:solidFill>
                    <a:srgbClr val="E36C0A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78669" y="5187156"/>
                <a:ext cx="990600" cy="4678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95507"/>
                <a:r>
                  <a:rPr lang="zh-TW" altLang="en-US" sz="2400" kern="10" dirty="0" smtClean="0">
                    <a:ln w="19050">
                      <a:noFill/>
                      <a:round/>
                      <a:headEnd/>
                      <a:tailEnd/>
                    </a:ln>
                    <a:solidFill>
                      <a:srgbClr val="D99594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華康儷中黑" pitchFamily="49" charset="-120"/>
                    <a:ea typeface="華康儷中黑" pitchFamily="49" charset="-120"/>
                  </a:rPr>
                  <a:t>接近</a:t>
                </a:r>
                <a:endParaRPr lang="en-US" sz="2400" kern="10" dirty="0">
                  <a:ln w="19050">
                    <a:noFill/>
                    <a:round/>
                    <a:headEnd/>
                    <a:tailEnd/>
                  </a:ln>
                  <a:solidFill>
                    <a:srgbClr val="D99594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華康儷中黑" pitchFamily="49" charset="-120"/>
                  <a:ea typeface="華康儷中黑" pitchFamily="49" charset="-120"/>
                </a:endParaRPr>
              </a:p>
            </p:txBody>
          </p:sp>
        </p:grpSp>
        <p:sp>
          <p:nvSpPr>
            <p:cNvPr id="27" name="Half Frame 26"/>
            <p:cNvSpPr/>
            <p:nvPr/>
          </p:nvSpPr>
          <p:spPr>
            <a:xfrm rot="8153935">
              <a:off x="4939418" y="5654718"/>
              <a:ext cx="342505" cy="338138"/>
            </a:xfrm>
            <a:prstGeom prst="halfFrame">
              <a:avLst>
                <a:gd name="adj1" fmla="val 17632"/>
                <a:gd name="adj2" fmla="val 17386"/>
              </a:avLst>
            </a:prstGeom>
            <a:solidFill>
              <a:srgbClr val="FF4747">
                <a:alpha val="50000"/>
              </a:srgb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05B2C"/>
                </a:solidFill>
              </a:endParaRPr>
            </a:p>
          </p:txBody>
        </p:sp>
      </p:grpSp>
      <p:grpSp>
        <p:nvGrpSpPr>
          <p:cNvPr id="4" name="Group 9"/>
          <p:cNvGrpSpPr>
            <a:grpSpLocks noChangeAspect="1"/>
          </p:cNvGrpSpPr>
          <p:nvPr/>
        </p:nvGrpSpPr>
        <p:grpSpPr>
          <a:xfrm rot="21409451">
            <a:off x="311732" y="1678725"/>
            <a:ext cx="1780898" cy="1774247"/>
            <a:chOff x="7775999" y="1722190"/>
            <a:chExt cx="1373128" cy="1368000"/>
          </a:xfrm>
        </p:grpSpPr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7775999" y="1722190"/>
              <a:ext cx="1368000" cy="1368000"/>
            </a:xfrm>
            <a:prstGeom prst="ellipse">
              <a:avLst/>
            </a:prstGeom>
            <a:solidFill>
              <a:srgbClr val="CC000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endParaRPr lang="zh-TW" altLang="en-US" kern="0">
                <a:solidFill>
                  <a:prstClr val="white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781128" y="1909929"/>
              <a:ext cx="1367999" cy="10485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ts val="3200"/>
                </a:lnSpc>
                <a:defRPr/>
              </a:pPr>
              <a:r>
                <a:rPr lang="zh-TW" altLang="en-US" sz="2800" kern="0" dirty="0" smtClean="0">
                  <a:solidFill>
                    <a:prstClr val="white"/>
                  </a:solidFill>
                  <a:latin typeface="華康儷中黑" pitchFamily="49" charset="-120"/>
                  <a:ea typeface="華康儷中黑" pitchFamily="49" charset="-120"/>
                  <a:cs typeface="Arial" pitchFamily="34" charset="0"/>
                </a:rPr>
                <a:t>總值</a:t>
              </a:r>
              <a:endParaRPr lang="en-US" altLang="zh-TW" sz="2800" kern="0" dirty="0" smtClean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endParaRPr>
            </a:p>
            <a:p>
              <a:pPr algn="ctr" defTabSz="457200">
                <a:lnSpc>
                  <a:spcPts val="3200"/>
                </a:lnSpc>
                <a:defRPr/>
              </a:pPr>
              <a:r>
                <a:rPr lang="en-US" altLang="zh-TW" sz="3000" b="1" kern="0" dirty="0" smtClean="0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HK$3,690</a:t>
              </a:r>
            </a:p>
            <a:p>
              <a:pPr algn="ctr" defTabSz="457200">
                <a:lnSpc>
                  <a:spcPts val="3200"/>
                </a:lnSpc>
                <a:defRPr/>
              </a:pPr>
              <a:r>
                <a:rPr lang="en-US" altLang="zh-TW" sz="2800" b="1" kern="0" dirty="0" smtClean="0">
                  <a:solidFill>
                    <a:prstClr val="white"/>
                  </a:solidFill>
                  <a:ea typeface="華康儷中黑" pitchFamily="49" charset="-120"/>
                  <a:cs typeface="Arial" pitchFamily="34" charset="0"/>
                </a:rPr>
                <a:t>VALUE</a:t>
              </a:r>
              <a:endParaRPr lang="zh-TW" altLang="en-US" sz="2800" kern="0" dirty="0" smtClean="0">
                <a:solidFill>
                  <a:prstClr val="white"/>
                </a:solidFill>
                <a:ea typeface="華康儷中黑" pitchFamily="49" charset="-120"/>
                <a:cs typeface="Arial" pitchFamily="34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8149298" y="1891344"/>
              <a:ext cx="649180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>
            <a:xfrm>
              <a:off x="8149298" y="2913202"/>
              <a:ext cx="649180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</p:grpSp>
      <p:pic>
        <p:nvPicPr>
          <p:cNvPr id="32" name="Picture 8" descr="http://ts2.mm.bing.net/th?id=H.4517430615474405&amp;pid=15.1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38842">
            <a:off x="6972579" y="827765"/>
            <a:ext cx="1924347" cy="1299096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4572000" y="4960715"/>
            <a:ext cx="4572000" cy="125162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95507">
              <a:spcAft>
                <a:spcPts val="400"/>
              </a:spcAft>
            </a:pPr>
            <a:r>
              <a:rPr lang="zh-TW" altLang="en-US" dirty="0" smtClean="0">
                <a:solidFill>
                  <a:srgbClr val="FF6A05"/>
                </a:solidFill>
                <a:ea typeface="華康儷中黑" pitchFamily="49" charset="-120"/>
                <a:cs typeface="Times New Roman" pitchFamily="18" charset="0"/>
              </a:rPr>
              <a:t>基礎</a:t>
            </a:r>
            <a:r>
              <a:rPr lang="ja-JP" altLang="en-US" smtClean="0">
                <a:solidFill>
                  <a:srgbClr val="FF6A05"/>
                </a:solidFill>
                <a:ea typeface="華康儷中黑" pitchFamily="49" charset="-120"/>
              </a:rPr>
              <a:t>維他命</a:t>
            </a:r>
            <a:r>
              <a:rPr lang="zh-TW" altLang="en-US" dirty="0" smtClean="0">
                <a:solidFill>
                  <a:srgbClr val="FF6A05"/>
                </a:solidFill>
                <a:ea typeface="華康儷中黑" pitchFamily="49" charset="-120"/>
                <a:cs typeface="Times New Roman" pitchFamily="18" charset="0"/>
              </a:rPr>
              <a:t>組合 </a:t>
            </a:r>
            <a:r>
              <a:rPr lang="en-US" sz="1400" b="1" dirty="0" smtClean="0">
                <a:solidFill>
                  <a:srgbClr val="FF6A05"/>
                </a:solidFill>
                <a:ea typeface="華康儷中黑" pitchFamily="49" charset="-120"/>
                <a:cs typeface="Times New Roman" pitchFamily="18" charset="0"/>
              </a:rPr>
              <a:t>Foundation Vitamin Pack</a:t>
            </a:r>
            <a:r>
              <a:rPr lang="zh-TW" altLang="en-US" sz="1400" b="1" dirty="0" smtClean="0">
                <a:solidFill>
                  <a:srgbClr val="FF6A05"/>
                </a:solidFill>
                <a:ea typeface="華康儷中黑" pitchFamily="49" charset="-120"/>
                <a:cs typeface="Times New Roman" pitchFamily="18" charset="0"/>
              </a:rPr>
              <a:t>：</a:t>
            </a:r>
            <a:endParaRPr lang="en-US" sz="1400" b="1" dirty="0" smtClean="0">
              <a:solidFill>
                <a:srgbClr val="FF6A05"/>
              </a:solidFill>
              <a:ea typeface="華康儷中黑" pitchFamily="49" charset="-120"/>
              <a:cs typeface="Times New Roman" pitchFamily="18" charset="0"/>
            </a:endParaRPr>
          </a:p>
          <a:p>
            <a:pPr marL="122238" indent="-122238" defTabSz="995507">
              <a:buFont typeface="Arial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ea typeface="華康儷中黑" pitchFamily="49" charset="-120"/>
              </a:rPr>
              <a:t>Isotonix</a:t>
            </a:r>
            <a:r>
              <a:rPr lang="en-US" dirty="0" smtClean="0">
                <a:solidFill>
                  <a:prstClr val="black"/>
                </a:solidFill>
                <a:ea typeface="華康儷中黑" pitchFamily="49" charset="-120"/>
              </a:rPr>
              <a:t>® </a:t>
            </a:r>
            <a:r>
              <a:rPr lang="zh-TW" altLang="en-US" dirty="0" smtClean="0">
                <a:solidFill>
                  <a:prstClr val="black"/>
                </a:solidFill>
                <a:ea typeface="華康儷中黑" pitchFamily="49" charset="-120"/>
              </a:rPr>
              <a:t>綜合維他命 </a:t>
            </a:r>
            <a:r>
              <a:rPr lang="en-US" sz="1400" dirty="0" smtClean="0">
                <a:solidFill>
                  <a:prstClr val="black"/>
                </a:solidFill>
                <a:ea typeface="華康儷中黑" pitchFamily="49" charset="-120"/>
              </a:rPr>
              <a:t>Multivitamin</a:t>
            </a:r>
            <a:endParaRPr lang="en-US" dirty="0" smtClean="0">
              <a:solidFill>
                <a:prstClr val="black"/>
              </a:solidFill>
              <a:ea typeface="華康儷中黑" pitchFamily="49" charset="-120"/>
            </a:endParaRPr>
          </a:p>
          <a:p>
            <a:pPr marL="122238" indent="-122238" defTabSz="995507">
              <a:buFont typeface="Arial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ea typeface="華康儷中黑" pitchFamily="49" charset="-120"/>
              </a:rPr>
              <a:t>Isotonix</a:t>
            </a:r>
            <a:r>
              <a:rPr lang="en-US" dirty="0" smtClean="0">
                <a:solidFill>
                  <a:prstClr val="black"/>
                </a:solidFill>
                <a:ea typeface="華康儷中黑" pitchFamily="49" charset="-120"/>
              </a:rPr>
              <a:t>® </a:t>
            </a:r>
            <a:r>
              <a:rPr lang="zh-TW" altLang="en-US" dirty="0" smtClean="0">
                <a:solidFill>
                  <a:prstClr val="black"/>
                </a:solidFill>
                <a:ea typeface="華康儷中黑" pitchFamily="49" charset="-120"/>
              </a:rPr>
              <a:t>全效維他命</a:t>
            </a:r>
            <a:r>
              <a:rPr lang="en-US" dirty="0" smtClean="0">
                <a:solidFill>
                  <a:prstClr val="black"/>
                </a:solidFill>
                <a:ea typeface="華康儷中黑" pitchFamily="49" charset="-120"/>
              </a:rPr>
              <a:t>B</a:t>
            </a:r>
            <a:r>
              <a:rPr lang="zh-TW" altLang="en-US" dirty="0" smtClean="0">
                <a:solidFill>
                  <a:prstClr val="black"/>
                </a:solidFill>
                <a:ea typeface="華康儷中黑" pitchFamily="49" charset="-120"/>
              </a:rPr>
              <a:t>群 </a:t>
            </a:r>
            <a:r>
              <a:rPr lang="en-US" sz="1400" dirty="0" smtClean="0">
                <a:solidFill>
                  <a:prstClr val="black"/>
                </a:solidFill>
                <a:ea typeface="華康儷中黑" pitchFamily="49" charset="-120"/>
              </a:rPr>
              <a:t>Advanced B-Complex</a:t>
            </a:r>
            <a:endParaRPr lang="en-US" dirty="0" smtClean="0">
              <a:solidFill>
                <a:prstClr val="black"/>
              </a:solidFill>
              <a:ea typeface="華康儷中黑" pitchFamily="49" charset="-120"/>
            </a:endParaRPr>
          </a:p>
          <a:p>
            <a:pPr marL="122238" indent="-122238" defTabSz="995507">
              <a:buFont typeface="Arial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ea typeface="華康儷中黑" pitchFamily="49" charset="-120"/>
              </a:rPr>
              <a:t>Isotonix</a:t>
            </a:r>
            <a:r>
              <a:rPr lang="en-US" dirty="0" smtClean="0">
                <a:solidFill>
                  <a:prstClr val="black"/>
                </a:solidFill>
                <a:ea typeface="華康儷中黑" pitchFamily="49" charset="-120"/>
              </a:rPr>
              <a:t>® </a:t>
            </a:r>
            <a:r>
              <a:rPr lang="zh-TW" altLang="en-US" dirty="0" smtClean="0">
                <a:solidFill>
                  <a:prstClr val="black"/>
                </a:solidFill>
                <a:ea typeface="華康儷中黑" pitchFamily="49" charset="-120"/>
              </a:rPr>
              <a:t>維他命</a:t>
            </a:r>
            <a:r>
              <a:rPr lang="en-US" altLang="zh-TW" dirty="0" smtClean="0">
                <a:solidFill>
                  <a:prstClr val="black"/>
                </a:solidFill>
                <a:ea typeface="華康儷中黑" pitchFamily="49" charset="-120"/>
              </a:rPr>
              <a:t>C </a:t>
            </a:r>
            <a:r>
              <a:rPr lang="en-US" sz="1400" dirty="0" smtClean="0">
                <a:solidFill>
                  <a:prstClr val="black"/>
                </a:solidFill>
                <a:ea typeface="華康儷中黑" pitchFamily="49" charset="-120"/>
              </a:rPr>
              <a:t>Vitamin C</a:t>
            </a:r>
            <a:endParaRPr lang="en-US" dirty="0" smtClean="0">
              <a:solidFill>
                <a:prstClr val="black"/>
              </a:solidFill>
              <a:ea typeface="華康儷中黑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3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149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62000" y="533400"/>
            <a:ext cx="7648575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ctr" defTabSz="4572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800" u="sng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產生效益的活動</a:t>
            </a:r>
            <a:endParaRPr lang="en-US" altLang="zh-TW" sz="2800" u="sng" dirty="0" smtClean="0">
              <a:solidFill>
                <a:srgbClr val="000000"/>
              </a:solidFill>
              <a:latin typeface="ITC Avant Garde Std Bk"/>
              <a:ea typeface="華康儷中黑" pitchFamily="49" charset="-120"/>
              <a:cs typeface="Arial" pitchFamily="34" charset="0"/>
            </a:endParaRPr>
          </a:p>
          <a:p>
            <a:pPr lvl="0" algn="ctr" defTabSz="4572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en-US" altLang="zh-TW" sz="2800" dirty="0" smtClean="0">
              <a:solidFill>
                <a:srgbClr val="000000"/>
              </a:solidFill>
              <a:latin typeface="ITC Avant Garde Std Bk"/>
              <a:ea typeface="華康儷中黑" pitchFamily="49" charset="-120"/>
              <a:cs typeface="Arial" pitchFamily="34" charset="0"/>
            </a:endParaRPr>
          </a:p>
          <a:p>
            <a:pPr lvl="0" algn="ctr" defTabSz="4572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使用及銷售產品</a:t>
            </a:r>
            <a:endParaRPr lang="en-US" altLang="zh-TW" sz="28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lvl="0" algn="ctr" defTabSz="4572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en-US" altLang="zh-TW" sz="28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lvl="0" algn="ctr" defTabSz="4572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宣傳事業</a:t>
            </a:r>
            <a:r>
              <a:rPr lang="en-US" altLang="zh-TW" sz="28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 </a:t>
            </a:r>
          </a:p>
          <a:p>
            <a:pPr lvl="0" algn="ctr" defTabSz="4572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en-US" altLang="zh-TW" sz="28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lvl="0" algn="ctr" defTabSz="4572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賣票</a:t>
            </a:r>
            <a:endParaRPr lang="en-US" altLang="zh-TW" sz="28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lvl="0" algn="ctr" defTabSz="4572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en-US" altLang="zh-TW" sz="28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lvl="0" algn="ctr" defTabSz="457200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 smtClean="0">
                <a:solidFill>
                  <a:srgbClr val="000000"/>
                </a:solidFill>
                <a:latin typeface="華康儷中黑" pitchFamily="49" charset="-120"/>
                <a:ea typeface="華康儷中黑" pitchFamily="49" charset="-120"/>
                <a:cs typeface="Arial" pitchFamily="34" charset="0"/>
              </a:rPr>
              <a:t>在家工作</a:t>
            </a:r>
            <a:endParaRPr lang="en-US" altLang="zh-TW" sz="2800" dirty="0" smtClean="0">
              <a:solidFill>
                <a:srgbClr val="000000"/>
              </a:solidFill>
              <a:latin typeface="華康儷中黑" pitchFamily="49" charset="-120"/>
              <a:ea typeface="華康儷中黑" pitchFamily="49" charset="-120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u="sng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u="sng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Result Producing Activities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Use and sell the Products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Introducing the Business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Sell Tickets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 smtClean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Work in the homes</a:t>
            </a:r>
          </a:p>
        </p:txBody>
      </p:sp>
    </p:spTree>
    <p:extLst>
      <p:ext uri="{BB962C8B-B14F-4D97-AF65-F5344CB8AC3E}">
        <p14:creationId xmlns="" xmlns:p14="http://schemas.microsoft.com/office/powerpoint/2010/main" val="189303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ketHongKong&amp;Shop.com_SidebySide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2958662"/>
            <a:ext cx="8046000" cy="946588"/>
          </a:xfrm>
          <a:prstGeom prst="rect">
            <a:avLst/>
          </a:prstGeom>
        </p:spPr>
      </p:pic>
      <p:sp>
        <p:nvSpPr>
          <p:cNvPr id="108547" name="TextBox 1"/>
          <p:cNvSpPr txBox="1">
            <a:spLocks noChangeArrowheads="1"/>
          </p:cNvSpPr>
          <p:nvPr/>
        </p:nvSpPr>
        <p:spPr bwMode="auto">
          <a:xfrm>
            <a:off x="0" y="6400800"/>
            <a:ext cx="9144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4890CA"/>
                </a:solidFill>
                <a:latin typeface="Trebuchet MS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562459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3381" y="3581400"/>
            <a:ext cx="7464819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u="sng" dirty="0" smtClean="0">
                <a:solidFill>
                  <a:prstClr val="black"/>
                </a:solidFill>
                <a:latin typeface="Calibri"/>
              </a:rPr>
              <a:t>Accomplishments to simplify the business:</a:t>
            </a:r>
            <a:endParaRPr lang="en-US" sz="2400" u="sng" dirty="0">
              <a:solidFill>
                <a:prstClr val="black"/>
              </a:solidFill>
              <a:latin typeface="Calibri"/>
            </a:endParaRPr>
          </a:p>
          <a:p>
            <a:pPr defTabSz="457200">
              <a:spcAft>
                <a:spcPts val="300"/>
              </a:spcAft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defTabSz="457200">
              <a:spcAft>
                <a:spcPts val="3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Fast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Start program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(General, Motives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and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TLS)</a:t>
            </a:r>
          </a:p>
          <a:p>
            <a:pPr defTabSz="457200">
              <a:spcAft>
                <a:spcPts val="3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New UBP PowerPoint presentation </a:t>
            </a:r>
          </a:p>
          <a:p>
            <a:pPr defTabSz="457200">
              <a:spcAft>
                <a:spcPts val="3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Partner Now / Waiting Room</a:t>
            </a:r>
          </a:p>
          <a:p>
            <a:pPr defTabSz="457200">
              <a:spcAft>
                <a:spcPts val="3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Auto Annual Renewal</a:t>
            </a:r>
          </a:p>
          <a:p>
            <a:pPr defTabSz="457200">
              <a:spcAft>
                <a:spcPts val="3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New Getting Started Guide</a:t>
            </a:r>
          </a:p>
          <a:p>
            <a:pPr defTabSz="457200">
              <a:spcAft>
                <a:spcPts val="3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New About MA document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93381" y="425708"/>
            <a:ext cx="7086600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zh-TW" altLang="en-US" sz="2600" u="sng" dirty="0" smtClean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化繁為簡的各項措施：</a:t>
            </a:r>
            <a:endParaRPr lang="en-US" altLang="zh-TW" sz="2600" u="sng" dirty="0">
              <a:solidFill>
                <a:srgbClr val="000000"/>
              </a:solidFill>
              <a:latin typeface="+mn-lt"/>
              <a:ea typeface="華康儷中黑" pitchFamily="49" charset="-120"/>
            </a:endParaRPr>
          </a:p>
          <a:p>
            <a:pPr lvl="0">
              <a:spcAft>
                <a:spcPts val="300"/>
              </a:spcAft>
            </a:pPr>
            <a:endParaRPr lang="en-US" altLang="zh-TW" sz="2200" dirty="0" smtClean="0">
              <a:solidFill>
                <a:srgbClr val="000000"/>
              </a:solidFill>
              <a:ea typeface="華康儷中黑" pitchFamily="49" charset="-120"/>
            </a:endParaRPr>
          </a:p>
          <a:p>
            <a:pPr lvl="0">
              <a:spcAft>
                <a:spcPts val="300"/>
              </a:spcAft>
            </a:pPr>
            <a:r>
              <a:rPr lang="zh-TW" altLang="en-US" sz="2200" dirty="0" smtClean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快速起步套裝（基本、</a:t>
            </a:r>
            <a:r>
              <a:rPr lang="en-US" altLang="zh-TW" sz="2200" dirty="0" smtClean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Motives</a:t>
            </a:r>
            <a:r>
              <a:rPr lang="zh-TW" altLang="en-US" sz="2200" dirty="0" smtClean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、</a:t>
            </a:r>
            <a:r>
              <a:rPr lang="en-US" altLang="zh-TW" sz="2200" dirty="0" smtClean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TLS</a:t>
            </a:r>
            <a:r>
              <a:rPr lang="zh-TW" altLang="en-US" sz="2200" dirty="0" smtClean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健康生活纖營計劃）</a:t>
            </a:r>
            <a:endParaRPr lang="en-US" altLang="zh-TW" sz="2200" dirty="0" smtClean="0">
              <a:solidFill>
                <a:srgbClr val="000000"/>
              </a:solidFill>
              <a:latin typeface="+mn-lt"/>
              <a:ea typeface="華康儷中黑" pitchFamily="49" charset="-120"/>
            </a:endParaRPr>
          </a:p>
          <a:p>
            <a:pPr lvl="0">
              <a:spcAft>
                <a:spcPts val="300"/>
              </a:spcAft>
            </a:pPr>
            <a:r>
              <a:rPr lang="zh-TW" altLang="en-US" sz="2200" dirty="0" smtClean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全新</a:t>
            </a:r>
            <a:r>
              <a:rPr lang="en-US" altLang="zh-TW" sz="2200" dirty="0" smtClean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UBP</a:t>
            </a:r>
            <a:r>
              <a:rPr lang="zh-TW" altLang="en-US" sz="2200" dirty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簡</a:t>
            </a:r>
            <a:r>
              <a:rPr lang="zh-TW" altLang="en-US" sz="2200" dirty="0" smtClean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報</a:t>
            </a:r>
            <a:endParaRPr lang="en-US" altLang="zh-TW" sz="2200" dirty="0">
              <a:solidFill>
                <a:srgbClr val="000000"/>
              </a:solidFill>
              <a:latin typeface="+mn-lt"/>
              <a:ea typeface="華康儷中黑" pitchFamily="49" charset="-120"/>
            </a:endParaRPr>
          </a:p>
          <a:p>
            <a:pPr>
              <a:spcAft>
                <a:spcPts val="300"/>
              </a:spcAft>
            </a:pPr>
            <a:r>
              <a:rPr lang="zh-TW" altLang="en-US" sz="2200" dirty="0" smtClean="0">
                <a:solidFill>
                  <a:srgbClr val="000000"/>
                </a:solidFill>
                <a:ea typeface="華康儷中黑" pitchFamily="49" charset="-120"/>
              </a:rPr>
              <a:t>立即加入 </a:t>
            </a:r>
            <a:r>
              <a:rPr lang="en-US" altLang="zh-TW" sz="2200" dirty="0" smtClean="0">
                <a:solidFill>
                  <a:srgbClr val="000000"/>
                </a:solidFill>
                <a:ea typeface="華康儷中黑" pitchFamily="49" charset="-120"/>
              </a:rPr>
              <a:t>/ </a:t>
            </a:r>
            <a:r>
              <a:rPr lang="zh-TW" altLang="en-US" sz="2200" dirty="0" smtClean="0">
                <a:solidFill>
                  <a:srgbClr val="000000"/>
                </a:solidFill>
                <a:ea typeface="華康儷中黑" pitchFamily="49" charset="-120"/>
              </a:rPr>
              <a:t>等候室</a:t>
            </a:r>
            <a:r>
              <a:rPr lang="en-US" altLang="zh-TW" sz="2200" dirty="0" smtClean="0">
                <a:solidFill>
                  <a:srgbClr val="000000"/>
                </a:solidFill>
                <a:ea typeface="華康儷中黑" pitchFamily="49" charset="-120"/>
              </a:rPr>
              <a:t>(Waiting Room)</a:t>
            </a:r>
          </a:p>
          <a:p>
            <a:pPr>
              <a:spcAft>
                <a:spcPts val="300"/>
              </a:spcAft>
            </a:pPr>
            <a:r>
              <a:rPr lang="zh-TW" altLang="en-US" sz="2200" dirty="0" smtClean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自動年度續約</a:t>
            </a:r>
            <a:endParaRPr lang="en-US" altLang="zh-TW" sz="2200" dirty="0" smtClean="0">
              <a:solidFill>
                <a:srgbClr val="000000"/>
              </a:solidFill>
              <a:latin typeface="+mn-lt"/>
              <a:ea typeface="華康儷中黑" pitchFamily="49" charset="-120"/>
            </a:endParaRPr>
          </a:p>
          <a:p>
            <a:pPr>
              <a:spcAft>
                <a:spcPts val="300"/>
              </a:spcAft>
            </a:pPr>
            <a:r>
              <a:rPr lang="zh-TW" altLang="en-US" sz="2200" dirty="0" smtClean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全新起步指南</a:t>
            </a:r>
            <a:endParaRPr lang="en-US" altLang="zh-TW" sz="2200" dirty="0" smtClean="0">
              <a:solidFill>
                <a:srgbClr val="000000"/>
              </a:solidFill>
              <a:latin typeface="+mn-lt"/>
              <a:ea typeface="華康儷中黑" pitchFamily="49" charset="-120"/>
            </a:endParaRPr>
          </a:p>
          <a:p>
            <a:pPr>
              <a:spcAft>
                <a:spcPts val="300"/>
              </a:spcAft>
            </a:pPr>
            <a:r>
              <a:rPr lang="zh-TW" altLang="en-US" sz="2200" dirty="0" smtClean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全新美安集團簡介資料</a:t>
            </a:r>
            <a:endParaRPr lang="en-US" altLang="zh-TW" sz="2200" dirty="0" smtClean="0">
              <a:solidFill>
                <a:srgbClr val="000000"/>
              </a:solidFill>
              <a:latin typeface="+mn-lt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283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114300"/>
            <a:ext cx="9144000" cy="420688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35725"/>
            <a:ext cx="9144000" cy="422275"/>
          </a:xfrm>
          <a:prstGeom prst="rect">
            <a:avLst/>
          </a:prstGeom>
          <a:solidFill>
            <a:srgbClr val="BFBFBF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0" y="3553867"/>
            <a:ext cx="6017019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u="sng" dirty="0" smtClean="0">
                <a:solidFill>
                  <a:prstClr val="black"/>
                </a:solidFill>
                <a:latin typeface="Calibri"/>
              </a:rPr>
              <a:t>Accomplishments to simplify the business:</a:t>
            </a:r>
            <a:endParaRPr lang="en-US" sz="2400" u="sng" dirty="0">
              <a:solidFill>
                <a:prstClr val="black"/>
              </a:solidFill>
              <a:latin typeface="Calibri"/>
            </a:endParaRPr>
          </a:p>
          <a:p>
            <a:pPr defTabSz="457200">
              <a:spcAft>
                <a:spcPts val="300"/>
              </a:spcAft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defTabSz="457200">
              <a:spcAft>
                <a:spcPts val="3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Transfer buying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autofill</a:t>
            </a: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defTabSz="457200">
              <a:spcAft>
                <a:spcPts val="300"/>
              </a:spcAft>
            </a:pP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Autoship</a:t>
            </a: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defTabSz="457200">
              <a:spcAft>
                <a:spcPts val="3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New, simplified Getting Started Wizard</a:t>
            </a:r>
          </a:p>
          <a:p>
            <a:pPr defTabSz="457200">
              <a:spcAft>
                <a:spcPts val="3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MP4 player</a:t>
            </a:r>
          </a:p>
          <a:p>
            <a:pPr defTabSz="457200">
              <a:spcAft>
                <a:spcPts val="30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Major event ticket purchase within sign up wizard</a:t>
            </a:r>
          </a:p>
          <a:p>
            <a:pPr defTabSz="457200">
              <a:spcAft>
                <a:spcPts val="3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New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smtClean="0">
                <a:solidFill>
                  <a:prstClr val="black"/>
                </a:solidFill>
              </a:rPr>
              <a:t>simplified Sign Up Wizard</a:t>
            </a:r>
            <a:endParaRPr lang="en-US" sz="2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0" y="425708"/>
            <a:ext cx="7086600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zh-TW" altLang="en-US" sz="2600" u="sng" dirty="0" smtClean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化繁為簡的各項措施：</a:t>
            </a:r>
            <a:endParaRPr lang="en-US" altLang="zh-TW" sz="2600" u="sng" dirty="0">
              <a:solidFill>
                <a:srgbClr val="000000"/>
              </a:solidFill>
              <a:latin typeface="+mn-lt"/>
              <a:ea typeface="華康儷中黑" pitchFamily="49" charset="-120"/>
            </a:endParaRPr>
          </a:p>
          <a:p>
            <a:pPr>
              <a:spcAft>
                <a:spcPts val="300"/>
              </a:spcAft>
            </a:pPr>
            <a:endParaRPr lang="en-US" altLang="zh-TW" sz="2200" dirty="0" smtClean="0">
              <a:solidFill>
                <a:srgbClr val="000000"/>
              </a:solidFill>
              <a:latin typeface="+mn-lt"/>
              <a:ea typeface="華康儷中黑" pitchFamily="49" charset="-120"/>
            </a:endParaRPr>
          </a:p>
          <a:p>
            <a:pPr>
              <a:spcAft>
                <a:spcPts val="300"/>
              </a:spcAft>
            </a:pPr>
            <a:r>
              <a:rPr lang="zh-TW" altLang="en-US" sz="2200" dirty="0" smtClean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自動購貨產品預設</a:t>
            </a:r>
            <a:endParaRPr lang="en-US" altLang="zh-TW" sz="2200" dirty="0" smtClean="0">
              <a:solidFill>
                <a:srgbClr val="000000"/>
              </a:solidFill>
              <a:latin typeface="+mn-lt"/>
              <a:ea typeface="華康儷中黑" pitchFamily="49" charset="-120"/>
            </a:endParaRPr>
          </a:p>
          <a:p>
            <a:pPr>
              <a:spcAft>
                <a:spcPts val="300"/>
              </a:spcAft>
            </a:pPr>
            <a:r>
              <a:rPr lang="zh-TW" altLang="en-US" sz="2200" dirty="0" smtClean="0">
                <a:solidFill>
                  <a:srgbClr val="000000"/>
                </a:solidFill>
                <a:ea typeface="華康儷中黑" pitchFamily="49" charset="-120"/>
              </a:rPr>
              <a:t>自動送貨</a:t>
            </a:r>
            <a:endParaRPr lang="en-US" altLang="zh-TW" sz="2200" dirty="0" smtClean="0">
              <a:solidFill>
                <a:srgbClr val="000000"/>
              </a:solidFill>
              <a:ea typeface="華康儷中黑" pitchFamily="49" charset="-120"/>
            </a:endParaRPr>
          </a:p>
          <a:p>
            <a:pPr>
              <a:spcAft>
                <a:spcPts val="300"/>
              </a:spcAft>
            </a:pPr>
            <a:r>
              <a:rPr lang="zh-TW" altLang="en-US" sz="2200" dirty="0" smtClean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全新簡化起步窗口</a:t>
            </a:r>
            <a:endParaRPr lang="en-US" altLang="zh-TW" sz="2200" dirty="0" smtClean="0">
              <a:solidFill>
                <a:srgbClr val="000000"/>
              </a:solidFill>
              <a:latin typeface="+mn-lt"/>
              <a:ea typeface="華康儷中黑" pitchFamily="49" charset="-120"/>
            </a:endParaRPr>
          </a:p>
          <a:p>
            <a:pPr algn="just">
              <a:spcAft>
                <a:spcPts val="300"/>
              </a:spcAft>
            </a:pPr>
            <a:r>
              <a:rPr lang="en-US" altLang="zh-TW" sz="2200" dirty="0" smtClean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MP4</a:t>
            </a:r>
            <a:r>
              <a:rPr lang="zh-TW" altLang="en-US" sz="2200" dirty="0" smtClean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播放器</a:t>
            </a:r>
            <a:endParaRPr lang="en-US" altLang="zh-TW" sz="2200" dirty="0" smtClean="0">
              <a:solidFill>
                <a:srgbClr val="000000"/>
              </a:solidFill>
              <a:latin typeface="+mn-lt"/>
              <a:ea typeface="華康儷中黑" pitchFamily="49" charset="-120"/>
            </a:endParaRPr>
          </a:p>
          <a:p>
            <a:pPr algn="just">
              <a:spcAft>
                <a:spcPts val="300"/>
              </a:spcAft>
            </a:pPr>
            <a:r>
              <a:rPr lang="zh-TW" altLang="en-US" sz="2200" dirty="0" smtClean="0">
                <a:solidFill>
                  <a:srgbClr val="000000"/>
                </a:solidFill>
                <a:latin typeface="+mn-lt"/>
                <a:ea typeface="華康儷中黑" pitchFamily="49" charset="-120"/>
              </a:rPr>
              <a:t>在入會窗口購買主要會議門票</a:t>
            </a:r>
            <a:endParaRPr lang="en-US" sz="2200" dirty="0">
              <a:solidFill>
                <a:srgbClr val="000000"/>
              </a:solidFill>
              <a:latin typeface="+mn-lt"/>
            </a:endParaRPr>
          </a:p>
          <a:p>
            <a:pPr>
              <a:spcAft>
                <a:spcPts val="300"/>
              </a:spcAft>
            </a:pPr>
            <a:r>
              <a:rPr lang="zh-TW" altLang="en-US" sz="2200" dirty="0" smtClean="0">
                <a:solidFill>
                  <a:srgbClr val="000000"/>
                </a:solidFill>
                <a:ea typeface="華康儷中黑" pitchFamily="49" charset="-120"/>
              </a:rPr>
              <a:t>全新簡化入會窗口</a:t>
            </a:r>
            <a:endParaRPr lang="en-US" altLang="zh-TW" sz="2200" dirty="0" smtClean="0">
              <a:solidFill>
                <a:srgbClr val="000000"/>
              </a:solidFill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979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NewUBP_Template20120514_Final">
  <a:themeElements>
    <a:clrScheme name="UBP Colors">
      <a:dk1>
        <a:srgbClr val="DDDEDD"/>
      </a:dk1>
      <a:lt1>
        <a:srgbClr val="FFFFFF"/>
      </a:lt1>
      <a:dk2>
        <a:srgbClr val="1F497D"/>
      </a:dk2>
      <a:lt2>
        <a:srgbClr val="EEECE1"/>
      </a:lt2>
      <a:accent1>
        <a:srgbClr val="BC3521"/>
      </a:accent1>
      <a:accent2>
        <a:srgbClr val="7AAE31"/>
      </a:accent2>
      <a:accent3>
        <a:srgbClr val="008FAB"/>
      </a:accent3>
      <a:accent4>
        <a:srgbClr val="00203F"/>
      </a:accent4>
      <a:accent5>
        <a:srgbClr val="1C8EAB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3600" b="1" dirty="0" smtClean="0">
            <a:solidFill>
              <a:srgbClr val="139FC9"/>
            </a:solidFill>
            <a:latin typeface="Arial"/>
            <a:cs typeface="Arial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4_NewUBP_Template20120514_Final">
  <a:themeElements>
    <a:clrScheme name="UBP Colors">
      <a:dk1>
        <a:srgbClr val="DDDEDD"/>
      </a:dk1>
      <a:lt1>
        <a:srgbClr val="FFFFFF"/>
      </a:lt1>
      <a:dk2>
        <a:srgbClr val="1F497D"/>
      </a:dk2>
      <a:lt2>
        <a:srgbClr val="EEECE1"/>
      </a:lt2>
      <a:accent1>
        <a:srgbClr val="BC3521"/>
      </a:accent1>
      <a:accent2>
        <a:srgbClr val="7AAE31"/>
      </a:accent2>
      <a:accent3>
        <a:srgbClr val="008FAB"/>
      </a:accent3>
      <a:accent4>
        <a:srgbClr val="00203F"/>
      </a:accent4>
      <a:accent5>
        <a:srgbClr val="1C8EAB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3600" b="1" dirty="0" smtClean="0">
            <a:solidFill>
              <a:srgbClr val="139FC9"/>
            </a:solidFill>
            <a:latin typeface="Arial"/>
            <a:cs typeface="Arial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2_NewUBP_Template20120514_Final">
  <a:themeElements>
    <a:clrScheme name="UBP Colors">
      <a:dk1>
        <a:srgbClr val="DDDEDD"/>
      </a:dk1>
      <a:lt1>
        <a:srgbClr val="FFFFFF"/>
      </a:lt1>
      <a:dk2>
        <a:srgbClr val="1F497D"/>
      </a:dk2>
      <a:lt2>
        <a:srgbClr val="EEECE1"/>
      </a:lt2>
      <a:accent1>
        <a:srgbClr val="BC3521"/>
      </a:accent1>
      <a:accent2>
        <a:srgbClr val="7AAE31"/>
      </a:accent2>
      <a:accent3>
        <a:srgbClr val="008FAB"/>
      </a:accent3>
      <a:accent4>
        <a:srgbClr val="00203F"/>
      </a:accent4>
      <a:accent5>
        <a:srgbClr val="1C8EAB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3600" b="1" dirty="0" smtClean="0">
            <a:solidFill>
              <a:srgbClr val="139FC9"/>
            </a:solidFill>
            <a:latin typeface="Arial"/>
            <a:cs typeface="Arial"/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2_Columns">
  <a:themeElements>
    <a:clrScheme name="Custom 1">
      <a:dk1>
        <a:srgbClr val="FFFFFF"/>
      </a:dk1>
      <a:lt1>
        <a:srgbClr val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80" charset="-128"/>
          </a:defRPr>
        </a:defPPr>
      </a:lstStyle>
    </a:lnDef>
  </a:objectDefaults>
  <a:extraClrSchemeLst>
    <a:extraClrScheme>
      <a:clrScheme name="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NewUBP_Template20120514_Final">
  <a:themeElements>
    <a:clrScheme name="UBP Colors">
      <a:dk1>
        <a:srgbClr val="DDDEDD"/>
      </a:dk1>
      <a:lt1>
        <a:srgbClr val="FFFFFF"/>
      </a:lt1>
      <a:dk2>
        <a:srgbClr val="1F497D"/>
      </a:dk2>
      <a:lt2>
        <a:srgbClr val="EEECE1"/>
      </a:lt2>
      <a:accent1>
        <a:srgbClr val="BC3521"/>
      </a:accent1>
      <a:accent2>
        <a:srgbClr val="7AAE31"/>
      </a:accent2>
      <a:accent3>
        <a:srgbClr val="008FAB"/>
      </a:accent3>
      <a:accent4>
        <a:srgbClr val="00203F"/>
      </a:accent4>
      <a:accent5>
        <a:srgbClr val="1C8EAB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3600" b="1" dirty="0" smtClean="0">
            <a:solidFill>
              <a:srgbClr val="139FC9"/>
            </a:solidFill>
            <a:latin typeface="Arial"/>
            <a:cs typeface="Arial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25342</TotalTime>
  <Words>1885</Words>
  <Application>Microsoft Office PowerPoint</Application>
  <PresentationFormat>On-screen Show (4:3)</PresentationFormat>
  <Paragraphs>399</Paragraphs>
  <Slides>70</Slides>
  <Notes>33</Notes>
  <HiddenSlides>9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70</vt:i4>
      </vt:variant>
    </vt:vector>
  </HeadingPairs>
  <TitlesOfParts>
    <vt:vector size="86" baseType="lpstr">
      <vt:lpstr>6_Office Theme</vt:lpstr>
      <vt:lpstr>2_Office Theme</vt:lpstr>
      <vt:lpstr>1_Office Theme</vt:lpstr>
      <vt:lpstr>NewUBP_Template20120514_Final</vt:lpstr>
      <vt:lpstr>7_Office Theme</vt:lpstr>
      <vt:lpstr>3_Office Theme</vt:lpstr>
      <vt:lpstr>8_Office Theme</vt:lpstr>
      <vt:lpstr>9_Office Theme</vt:lpstr>
      <vt:lpstr>Office Theme</vt:lpstr>
      <vt:lpstr>7_NewUBP_Template20120514_Final</vt:lpstr>
      <vt:lpstr>4_NewUBP_Template20120514_Final</vt:lpstr>
      <vt:lpstr>1_Custom Design</vt:lpstr>
      <vt:lpstr>11_Office Theme</vt:lpstr>
      <vt:lpstr>12_Office Theme</vt:lpstr>
      <vt:lpstr>2_NewUBP_Template20120514_Final</vt:lpstr>
      <vt:lpstr>2_Columns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快速起步套裝！ Fast Start Kit!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Show Video Preview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</vt:vector>
  </TitlesOfParts>
  <Company>Lenovo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 User</dc:creator>
  <cp:lastModifiedBy>convention</cp:lastModifiedBy>
  <cp:revision>575</cp:revision>
  <dcterms:created xsi:type="dcterms:W3CDTF">2011-07-19T18:50:37Z</dcterms:created>
  <dcterms:modified xsi:type="dcterms:W3CDTF">2013-10-25T13:00:42Z</dcterms:modified>
</cp:coreProperties>
</file>